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7" r:id="rId2"/>
    <p:sldId id="295" r:id="rId3"/>
    <p:sldId id="261" r:id="rId4"/>
    <p:sldId id="266" r:id="rId5"/>
    <p:sldId id="306" r:id="rId6"/>
    <p:sldId id="263" r:id="rId7"/>
    <p:sldId id="277" r:id="rId8"/>
    <p:sldId id="278" r:id="rId9"/>
    <p:sldId id="276" r:id="rId10"/>
    <p:sldId id="265" r:id="rId11"/>
    <p:sldId id="280" r:id="rId12"/>
    <p:sldId id="267" r:id="rId13"/>
    <p:sldId id="270" r:id="rId14"/>
    <p:sldId id="283" r:id="rId15"/>
    <p:sldId id="272" r:id="rId16"/>
    <p:sldId id="279" r:id="rId17"/>
    <p:sldId id="298" r:id="rId18"/>
    <p:sldId id="284" r:id="rId19"/>
    <p:sldId id="285" r:id="rId20"/>
    <p:sldId id="286" r:id="rId21"/>
    <p:sldId id="287" r:id="rId22"/>
    <p:sldId id="288" r:id="rId23"/>
    <p:sldId id="290" r:id="rId24"/>
    <p:sldId id="307" r:id="rId25"/>
    <p:sldId id="308" r:id="rId26"/>
    <p:sldId id="299" r:id="rId27"/>
    <p:sldId id="291" r:id="rId28"/>
    <p:sldId id="289" r:id="rId29"/>
    <p:sldId id="292" r:id="rId30"/>
    <p:sldId id="297" r:id="rId31"/>
    <p:sldId id="309" r:id="rId32"/>
    <p:sldId id="310" r:id="rId33"/>
    <p:sldId id="293" r:id="rId34"/>
    <p:sldId id="301" r:id="rId35"/>
    <p:sldId id="303" r:id="rId36"/>
    <p:sldId id="305" r:id="rId37"/>
    <p:sldId id="304" r:id="rId38"/>
    <p:sldId id="294" r:id="rId39"/>
    <p:sldId id="296" r:id="rId40"/>
    <p:sldId id="273" r:id="rId41"/>
    <p:sldId id="282" r:id="rId42"/>
    <p:sldId id="281" r:id="rId4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F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72088" autoAdjust="0"/>
  </p:normalViewPr>
  <p:slideViewPr>
    <p:cSldViewPr>
      <p:cViewPr varScale="1">
        <p:scale>
          <a:sx n="112" d="100"/>
          <a:sy n="112" d="100"/>
        </p:scale>
        <p:origin x="-6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5608BC5-19A8-4B2B-A7B2-2E4D325310D1}" type="datetimeFigureOut">
              <a:rPr lang="en-US" smtClean="0"/>
              <a:pPr/>
              <a:t>2/5/14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F84D228-E2C1-4516-9E18-0FADFFF84A2D}" type="slidenum">
              <a:rPr lang="en-US" smtClean="0"/>
              <a:pPr/>
              <a:t>‹#›</a:t>
            </a:fld>
            <a:endParaRPr lang="en-US"/>
          </a:p>
        </p:txBody>
      </p:sp>
    </p:spTree>
    <p:extLst>
      <p:ext uri="{BB962C8B-B14F-4D97-AF65-F5344CB8AC3E}">
        <p14:creationId xmlns:p14="http://schemas.microsoft.com/office/powerpoint/2010/main" val="151920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 concert opera …</a:t>
            </a:r>
          </a:p>
          <a:p>
            <a:r>
              <a:rPr lang="en-US" dirty="0" smtClean="0"/>
              <a:t>“Music organizations (non-opera organizations) that are proposing concert opera projects should apply under the Music discipline. If you are considering a concert opera project, contact Opera or Music staff before preparing an application.”</a:t>
            </a:r>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arts.gov/grants/organizations-apply"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rants.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hyperlink" Target="http://www.grants.gov/" TargetMode="External"/><Relationship Id="rId4" Type="http://schemas.openxmlformats.org/officeDocument/2006/relationships/hyperlink" Target="http://www.sam.gov/"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brandenburg@arts.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www.art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3" Type="http://schemas.openxmlformats.org/officeDocument/2006/relationships/hyperlink" Target="http://arts.gov/grants/organizations-apply" TargetMode="External"/><Relationship Id="rId4" Type="http://schemas.openxmlformats.org/officeDocument/2006/relationships/hyperlink" Target="mailto:paulg@arts.gov"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71042"/>
            <a:ext cx="6400800" cy="3124208"/>
          </a:xfrm>
        </p:spPr>
        <p:txBody>
          <a:bodyPr>
            <a:noAutofit/>
          </a:bodyPr>
          <a:lstStyle/>
          <a:p>
            <a:pPr>
              <a:spcBef>
                <a:spcPts val="0"/>
              </a:spcBef>
            </a:pPr>
            <a:r>
              <a:rPr lang="en-US" sz="3600" b="1" dirty="0" smtClean="0">
                <a:solidFill>
                  <a:srgbClr val="FFC000"/>
                </a:solidFill>
                <a:latin typeface="Arial" pitchFamily="34" charset="0"/>
                <a:cs typeface="Arial" pitchFamily="34" charset="0"/>
              </a:rPr>
              <a:t>O P E R A</a:t>
            </a:r>
          </a:p>
          <a:p>
            <a:pPr>
              <a:spcBef>
                <a:spcPts val="0"/>
              </a:spcBef>
            </a:pPr>
            <a:r>
              <a:rPr lang="en-US" sz="2000" dirty="0" smtClean="0">
                <a:latin typeface="Arial" pitchFamily="34" charset="0"/>
                <a:cs typeface="Arial" pitchFamily="34" charset="0"/>
              </a:rPr>
              <a:t>Guidelines Webinar</a:t>
            </a:r>
          </a:p>
          <a:p>
            <a:pPr>
              <a:spcBef>
                <a:spcPts val="0"/>
              </a:spcBef>
            </a:pPr>
            <a:r>
              <a:rPr lang="en-US" sz="2000" dirty="0" smtClean="0">
                <a:latin typeface="Arial" pitchFamily="34" charset="0"/>
                <a:cs typeface="Arial" pitchFamily="34" charset="0"/>
              </a:rPr>
              <a:t>January 2014</a:t>
            </a:r>
          </a:p>
          <a:p>
            <a:pPr>
              <a:spcBef>
                <a:spcPts val="0"/>
              </a:spcBef>
            </a:pPr>
            <a:endParaRPr lang="en-US" sz="2000" dirty="0" smtClean="0">
              <a:latin typeface="Arial" pitchFamily="34" charset="0"/>
              <a:cs typeface="Arial" pitchFamily="34" charset="0"/>
            </a:endParaRPr>
          </a:p>
          <a:p>
            <a:pPr>
              <a:spcBef>
                <a:spcPts val="0"/>
              </a:spcBef>
            </a:pPr>
            <a:r>
              <a:rPr lang="en-US" sz="2000" dirty="0" smtClean="0">
                <a:latin typeface="Arial" pitchFamily="34" charset="0"/>
                <a:cs typeface="Arial" pitchFamily="34" charset="0"/>
              </a:rPr>
              <a:t>Douglas Sonntag</a:t>
            </a:r>
          </a:p>
          <a:p>
            <a:pPr>
              <a:spcBef>
                <a:spcPts val="0"/>
              </a:spcBef>
            </a:pPr>
            <a:r>
              <a:rPr lang="en-US" sz="2000" dirty="0" smtClean="0">
                <a:latin typeface="Arial" pitchFamily="34" charset="0"/>
                <a:cs typeface="Arial" pitchFamily="34" charset="0"/>
              </a:rPr>
              <a:t>Performing Arts Division Director</a:t>
            </a:r>
          </a:p>
          <a:p>
            <a:pPr>
              <a:spcBef>
                <a:spcPts val="0"/>
              </a:spcBef>
            </a:pPr>
            <a:endParaRPr lang="en-US" sz="2000" dirty="0" smtClean="0">
              <a:latin typeface="Arial" pitchFamily="34" charset="0"/>
              <a:cs typeface="Arial" pitchFamily="34" charset="0"/>
            </a:endParaRPr>
          </a:p>
          <a:p>
            <a:pPr>
              <a:spcBef>
                <a:spcPts val="0"/>
              </a:spcBef>
            </a:pPr>
            <a:r>
              <a:rPr lang="en-US" sz="2000" dirty="0" smtClean="0">
                <a:latin typeface="Arial" pitchFamily="34" charset="0"/>
                <a:cs typeface="Arial" pitchFamily="34" charset="0"/>
              </a:rPr>
              <a:t>Georgianna Paul</a:t>
            </a:r>
          </a:p>
          <a:p>
            <a:pPr>
              <a:spcBef>
                <a:spcPts val="0"/>
              </a:spcBef>
            </a:pPr>
            <a:r>
              <a:rPr lang="en-US" sz="2000" dirty="0" smtClean="0">
                <a:latin typeface="Arial" pitchFamily="34" charset="0"/>
                <a:cs typeface="Arial" pitchFamily="34" charset="0"/>
              </a:rPr>
              <a:t>Opera Specialist</a:t>
            </a:r>
          </a:p>
        </p:txBody>
      </p:sp>
      <p:pic>
        <p:nvPicPr>
          <p:cNvPr id="1026" name="Picture 2"/>
          <p:cNvPicPr>
            <a:picLocks noChangeAspect="1" noChangeArrowheads="1"/>
          </p:cNvPicPr>
          <p:nvPr/>
        </p:nvPicPr>
        <p:blipFill>
          <a:blip r:embed="rId3" cstate="print"/>
          <a:srcRect/>
          <a:stretch>
            <a:fillRect/>
          </a:stretch>
        </p:blipFill>
        <p:spPr bwMode="auto">
          <a:xfrm>
            <a:off x="1371600" y="598708"/>
            <a:ext cx="6400800" cy="1839636"/>
          </a:xfrm>
          <a:prstGeom prst="rect">
            <a:avLst/>
          </a:prstGeom>
          <a:noFill/>
          <a:ln w="9525">
            <a:noFill/>
            <a:miter lim="800000"/>
            <a:headEnd/>
            <a:tailEnd/>
          </a:ln>
        </p:spPr>
      </p:pic>
      <p:sp>
        <p:nvSpPr>
          <p:cNvPr id="5" name="Rectangle 4"/>
          <p:cNvSpPr/>
          <p:nvPr/>
        </p:nvSpPr>
        <p:spPr>
          <a:xfrm>
            <a:off x="1981200" y="6248400"/>
            <a:ext cx="5410200" cy="369332"/>
          </a:xfrm>
          <a:prstGeom prst="rect">
            <a:avLst/>
          </a:prstGeom>
        </p:spPr>
        <p:txBody>
          <a:bodyPr wrap="square">
            <a:spAutoFit/>
          </a:bodyPr>
          <a:lstStyle/>
          <a:p>
            <a:pPr algn="ctr">
              <a:buNone/>
            </a:pPr>
            <a:r>
              <a:rPr lang="en-US" dirty="0" smtClean="0"/>
              <a:t>Apply:  </a:t>
            </a:r>
            <a:r>
              <a:rPr lang="en-US" dirty="0" smtClean="0">
                <a:hlinkClick r:id="rId4"/>
              </a:rPr>
              <a:t>http://arts.gov/grants/organizations-apply</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Requirements: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228600" y="1295400"/>
            <a:ext cx="8763000" cy="5257800"/>
          </a:xfrm>
        </p:spPr>
        <p:txBody>
          <a:bodyPr>
            <a:normAutofit/>
          </a:bodyPr>
          <a:lstStyle/>
          <a:p>
            <a:pPr>
              <a:buNone/>
            </a:pPr>
            <a:r>
              <a:rPr lang="en-US" sz="2800" dirty="0" smtClean="0">
                <a:latin typeface="Arial" pitchFamily="34" charset="0"/>
                <a:cs typeface="Arial" pitchFamily="34" charset="0"/>
              </a:rPr>
              <a:t>Eligible applicants are:</a:t>
            </a:r>
          </a:p>
          <a:p>
            <a:pPr lvl="1">
              <a:buFont typeface="Arial" pitchFamily="34" charset="0"/>
              <a:buChar char="•"/>
            </a:pPr>
            <a:r>
              <a:rPr lang="en-US" sz="2400" dirty="0" smtClean="0">
                <a:latin typeface="Arial" pitchFamily="34" charset="0"/>
                <a:cs typeface="Arial" pitchFamily="34" charset="0"/>
              </a:rPr>
              <a:t>Nonprofit, tax-exempt 501(c)(3), U.S. organizations</a:t>
            </a:r>
          </a:p>
          <a:p>
            <a:pPr lvl="1">
              <a:buFont typeface="Arial" pitchFamily="34" charset="0"/>
              <a:buChar char="•"/>
            </a:pPr>
            <a:r>
              <a:rPr lang="en-US" sz="2400" dirty="0" smtClean="0">
                <a:latin typeface="Arial" pitchFamily="34" charset="0"/>
                <a:cs typeface="Arial" pitchFamily="34" charset="0"/>
              </a:rPr>
              <a:t>Units of state or local government</a:t>
            </a:r>
          </a:p>
          <a:p>
            <a:pPr lvl="1">
              <a:buFont typeface="Arial" pitchFamily="34" charset="0"/>
              <a:buChar char="•"/>
            </a:pPr>
            <a:r>
              <a:rPr lang="en-US" sz="2400" dirty="0" smtClean="0">
                <a:latin typeface="Arial" pitchFamily="34" charset="0"/>
                <a:cs typeface="Arial" pitchFamily="34" charset="0"/>
              </a:rPr>
              <a:t>Federally recognized tribal communities or tribes</a:t>
            </a:r>
          </a:p>
          <a:p>
            <a:pPr>
              <a:buNone/>
            </a:pPr>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Eligible applicants must:</a:t>
            </a:r>
          </a:p>
          <a:p>
            <a:pPr lvl="1"/>
            <a:r>
              <a:rPr lang="en-US" sz="2400" dirty="0" smtClean="0">
                <a:latin typeface="Arial" pitchFamily="34" charset="0"/>
                <a:cs typeface="Arial" pitchFamily="34" charset="0"/>
              </a:rPr>
              <a:t>Have a three-year history of programming</a:t>
            </a:r>
          </a:p>
          <a:p>
            <a:pPr lvl="1"/>
            <a:r>
              <a:rPr lang="en-US" sz="2400" dirty="0" smtClean="0">
                <a:latin typeface="Arial" pitchFamily="34" charset="0"/>
                <a:cs typeface="Arial" pitchFamily="34" charset="0"/>
              </a:rPr>
              <a:t>Meet reporting requirements on any previous NEA awards</a:t>
            </a:r>
          </a:p>
          <a:p>
            <a:pPr fontAlgn="auto">
              <a:lnSpc>
                <a:spcPct val="150000"/>
              </a:lnSpc>
              <a:spcBef>
                <a:spcPts val="0"/>
              </a:spcBef>
              <a:spcAft>
                <a:spcPts val="0"/>
              </a:spcAft>
              <a:buNone/>
              <a:tabLst>
                <a:tab pos="457200" algn="l"/>
              </a:tabLst>
              <a:defRPr/>
            </a:pPr>
            <a:endParaRPr lang="en-US" sz="3000" b="1" dirty="0" smtClean="0">
              <a:latin typeface="Arial" pitchFamily="34" charset="0"/>
              <a:ea typeface="Calibri"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a:t>
            </a:r>
            <a:r>
              <a:rPr lang="en-US" sz="3600" dirty="0" smtClean="0"/>
              <a:t> Limits:</a:t>
            </a:r>
            <a:endParaRPr lang="en-US" sz="3600" dirty="0"/>
          </a:p>
        </p:txBody>
      </p:sp>
      <p:sp>
        <p:nvSpPr>
          <p:cNvPr id="3" name="Content Placeholder 2"/>
          <p:cNvSpPr>
            <a:spLocks noGrp="1"/>
          </p:cNvSpPr>
          <p:nvPr>
            <p:ph idx="1"/>
          </p:nvPr>
        </p:nvSpPr>
        <p:spPr>
          <a:xfrm>
            <a:off x="457200" y="1600200"/>
            <a:ext cx="8382000" cy="4525963"/>
          </a:xfrm>
        </p:spPr>
        <p:txBody>
          <a:bodyPr>
            <a:normAutofit/>
          </a:bodyPr>
          <a:lstStyle/>
          <a:p>
            <a:pPr>
              <a:buNone/>
            </a:pPr>
            <a:r>
              <a:rPr lang="en-US" sz="2800" dirty="0" smtClean="0">
                <a:solidFill>
                  <a:srgbClr val="002060"/>
                </a:solidFill>
                <a:latin typeface="Arial" pitchFamily="34" charset="0"/>
                <a:cs typeface="Arial" pitchFamily="34" charset="0"/>
              </a:rPr>
              <a:t>	</a:t>
            </a:r>
            <a:r>
              <a:rPr lang="en-US" sz="2800" dirty="0" smtClean="0">
                <a:latin typeface="Arial" pitchFamily="34" charset="0"/>
                <a:cs typeface="Arial" pitchFamily="34" charset="0"/>
              </a:rPr>
              <a:t>Organizations may submit </a:t>
            </a:r>
            <a:r>
              <a:rPr lang="en-US" sz="2800" u="sng" dirty="0" smtClean="0">
                <a:solidFill>
                  <a:srgbClr val="FFC000"/>
                </a:solidFill>
                <a:latin typeface="Arial" pitchFamily="34" charset="0"/>
                <a:cs typeface="Arial" pitchFamily="34" charset="0"/>
              </a:rPr>
              <a:t>only one application </a:t>
            </a:r>
            <a:r>
              <a:rPr lang="en-US" sz="2800" dirty="0" smtClean="0">
                <a:latin typeface="Arial" pitchFamily="34" charset="0"/>
                <a:cs typeface="Arial" pitchFamily="34" charset="0"/>
              </a:rPr>
              <a:t>under the Art Works guidelines, with limited exceptions such as:</a:t>
            </a:r>
          </a:p>
          <a:p>
            <a:pPr lvl="1">
              <a:buFont typeface="Arial" pitchFamily="34" charset="0"/>
              <a:buChar char="•"/>
            </a:pPr>
            <a:r>
              <a:rPr lang="en-US" sz="2400" dirty="0" smtClean="0">
                <a:latin typeface="Arial" pitchFamily="34" charset="0"/>
                <a:cs typeface="Arial" pitchFamily="34" charset="0"/>
              </a:rPr>
              <a:t>Parent (and Related) Organizations</a:t>
            </a:r>
          </a:p>
          <a:p>
            <a:pPr lvl="1">
              <a:buFont typeface="Arial" pitchFamily="34" charset="0"/>
              <a:buChar char="•"/>
            </a:pPr>
            <a:r>
              <a:rPr lang="en-US" sz="2400" dirty="0" smtClean="0">
                <a:latin typeface="Arial" pitchFamily="34" charset="0"/>
                <a:cs typeface="Arial" pitchFamily="34" charset="0"/>
              </a:rPr>
              <a:t>Applicants to Media Arts (July deadline)</a:t>
            </a:r>
          </a:p>
          <a:p>
            <a:pPr lvl="1">
              <a:buFont typeface="Arial" pitchFamily="34" charset="0"/>
              <a:buChar char="•"/>
            </a:pPr>
            <a:r>
              <a:rPr lang="en-US" sz="2400" dirty="0" smtClean="0">
                <a:latin typeface="Arial" pitchFamily="34" charset="0"/>
                <a:cs typeface="Arial" pitchFamily="34" charset="0"/>
              </a:rPr>
              <a:t>Applications to another category such as Our Town</a:t>
            </a:r>
          </a:p>
          <a:p>
            <a:pPr lvl="1">
              <a:buFont typeface="Arial" pitchFamily="34" charset="0"/>
              <a:buChar char="•"/>
            </a:pPr>
            <a:r>
              <a:rPr lang="en-US" sz="2400" dirty="0" smtClean="0">
                <a:latin typeface="Arial" pitchFamily="34" charset="0"/>
                <a:cs typeface="Arial" pitchFamily="34" charset="0"/>
              </a:rPr>
              <a:t>See the guidelines for other information on   application limits</a:t>
            </a:r>
          </a:p>
          <a:p>
            <a:pPr>
              <a:spcBef>
                <a:spcPts val="0"/>
              </a:spcBef>
              <a:tabLst>
                <a:tab pos="457200" algn="l"/>
              </a:tabLst>
              <a:defRPr/>
            </a:pPr>
            <a:endParaRPr lang="en-US" sz="3000" dirty="0">
              <a:latin typeface="Arial" pitchFamily="34" charset="0"/>
              <a:ea typeface="Calibri"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Grant Amounts: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fontAlgn="auto">
              <a:lnSpc>
                <a:spcPct val="150000"/>
              </a:lnSpc>
              <a:spcBef>
                <a:spcPts val="0"/>
              </a:spcBef>
              <a:spcAft>
                <a:spcPts val="0"/>
              </a:spcAft>
              <a:tabLst>
                <a:tab pos="457200" algn="l"/>
              </a:tabLst>
              <a:defRPr/>
            </a:pPr>
            <a:r>
              <a:rPr lang="en-US" sz="2800" dirty="0">
                <a:latin typeface="Arial" pitchFamily="34" charset="0"/>
                <a:ea typeface="Calibri" pitchFamily="34" charset="0"/>
                <a:cs typeface="Arial" pitchFamily="34" charset="0"/>
              </a:rPr>
              <a:t>Grant requests range from $10,000 to $</a:t>
            </a:r>
            <a:r>
              <a:rPr lang="en-US" sz="2800" dirty="0" smtClean="0">
                <a:latin typeface="Arial" pitchFamily="34" charset="0"/>
                <a:ea typeface="Calibri" pitchFamily="34" charset="0"/>
                <a:cs typeface="Arial" pitchFamily="34" charset="0"/>
              </a:rPr>
              <a:t>100,000</a:t>
            </a:r>
          </a:p>
          <a:p>
            <a:pPr fontAlgn="auto">
              <a:lnSpc>
                <a:spcPct val="150000"/>
              </a:lnSpc>
              <a:spcBef>
                <a:spcPts val="0"/>
              </a:spcBef>
              <a:spcAft>
                <a:spcPts val="0"/>
              </a:spcAft>
              <a:tabLst>
                <a:tab pos="457200" algn="l"/>
              </a:tabLst>
              <a:defRPr/>
            </a:pPr>
            <a:r>
              <a:rPr lang="en-US" sz="2800" dirty="0" smtClean="0">
                <a:latin typeface="Arial" pitchFamily="34" charset="0"/>
                <a:ea typeface="Calibri" pitchFamily="34" charset="0"/>
                <a:cs typeface="Arial" pitchFamily="34" charset="0"/>
              </a:rPr>
              <a:t>No grants will be made for less than $10,000</a:t>
            </a:r>
          </a:p>
          <a:p>
            <a:pPr fontAlgn="auto">
              <a:lnSpc>
                <a:spcPct val="150000"/>
              </a:lnSpc>
              <a:spcBef>
                <a:spcPts val="0"/>
              </a:spcBef>
              <a:spcAft>
                <a:spcPts val="0"/>
              </a:spcAft>
              <a:tabLst>
                <a:tab pos="457200" algn="l"/>
              </a:tabLst>
              <a:defRPr/>
            </a:pPr>
            <a:r>
              <a:rPr lang="en-US" sz="2800" dirty="0" smtClean="0">
                <a:latin typeface="Arial" pitchFamily="34" charset="0"/>
                <a:ea typeface="Calibri" pitchFamily="34" charset="0"/>
                <a:cs typeface="Arial" pitchFamily="34" charset="0"/>
              </a:rPr>
              <a:t>One-to-one </a:t>
            </a:r>
            <a:r>
              <a:rPr lang="en-US" sz="2800" dirty="0">
                <a:latin typeface="Arial" pitchFamily="34" charset="0"/>
                <a:ea typeface="Calibri" pitchFamily="34" charset="0"/>
                <a:cs typeface="Arial" pitchFamily="34" charset="0"/>
              </a:rPr>
              <a:t>match required for project budget</a:t>
            </a:r>
          </a:p>
          <a:p>
            <a:pPr fontAlgn="auto">
              <a:lnSpc>
                <a:spcPct val="150000"/>
              </a:lnSpc>
              <a:spcBef>
                <a:spcPts val="0"/>
              </a:spcBef>
              <a:spcAft>
                <a:spcPts val="0"/>
              </a:spcAft>
              <a:tabLst>
                <a:tab pos="457200" algn="l"/>
              </a:tabLst>
              <a:defRPr/>
            </a:pPr>
            <a:r>
              <a:rPr lang="en-US" sz="2800" dirty="0" smtClean="0">
                <a:latin typeface="Arial" pitchFamily="34" charset="0"/>
                <a:ea typeface="Calibri" pitchFamily="34" charset="0"/>
                <a:cs typeface="Arial" pitchFamily="34" charset="0"/>
              </a:rPr>
              <a:t>OPERA grants range from $10,000 to $100,000</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The NEA Does Not Fund:</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spcBef>
                <a:spcPts val="0"/>
              </a:spcBef>
              <a:spcAft>
                <a:spcPts val="1000"/>
              </a:spcAft>
              <a:defRPr/>
            </a:pPr>
            <a:r>
              <a:rPr lang="en-US" sz="3600" dirty="0">
                <a:latin typeface="Arial" pitchFamily="34" charset="0"/>
                <a:ea typeface="Calibri" pitchFamily="34" charset="0"/>
                <a:cs typeface="Arial" pitchFamily="34" charset="0"/>
              </a:rPr>
              <a:t>General operating </a:t>
            </a:r>
            <a:r>
              <a:rPr lang="en-US" sz="3600" dirty="0" smtClean="0">
                <a:latin typeface="Arial" pitchFamily="34" charset="0"/>
                <a:ea typeface="Calibri" pitchFamily="34" charset="0"/>
                <a:cs typeface="Arial" pitchFamily="34" charset="0"/>
              </a:rPr>
              <a:t> expenses</a:t>
            </a:r>
          </a:p>
          <a:p>
            <a:pPr>
              <a:spcBef>
                <a:spcPts val="0"/>
              </a:spcBef>
              <a:spcAft>
                <a:spcPts val="1000"/>
              </a:spcAft>
              <a:defRPr/>
            </a:pPr>
            <a:r>
              <a:rPr lang="en-US" sz="3600" dirty="0" smtClean="0">
                <a:latin typeface="Arial" pitchFamily="34" charset="0"/>
                <a:ea typeface="Calibri" pitchFamily="34" charset="0"/>
                <a:cs typeface="Arial" pitchFamily="34" charset="0"/>
              </a:rPr>
              <a:t>Seasonal </a:t>
            </a:r>
            <a:r>
              <a:rPr lang="en-US" sz="3600" dirty="0">
                <a:latin typeface="Arial" pitchFamily="34" charset="0"/>
                <a:ea typeface="Calibri" pitchFamily="34" charset="0"/>
                <a:cs typeface="Arial" pitchFamily="34" charset="0"/>
              </a:rPr>
              <a:t>support</a:t>
            </a:r>
          </a:p>
          <a:p>
            <a:pPr>
              <a:spcBef>
                <a:spcPts val="0"/>
              </a:spcBef>
              <a:spcAft>
                <a:spcPts val="1000"/>
              </a:spcAft>
              <a:defRPr/>
            </a:pPr>
            <a:r>
              <a:rPr lang="en-US" sz="3600" dirty="0" smtClean="0">
                <a:latin typeface="Arial" pitchFamily="34" charset="0"/>
                <a:ea typeface="Calibri" pitchFamily="34" charset="0"/>
                <a:cs typeface="Arial" pitchFamily="34" charset="0"/>
              </a:rPr>
              <a:t>Individuals</a:t>
            </a:r>
            <a:endParaRPr lang="en-US" sz="3600" dirty="0">
              <a:latin typeface="Arial" pitchFamily="34" charset="0"/>
              <a:ea typeface="Calibri" pitchFamily="34" charset="0"/>
              <a:cs typeface="Arial" pitchFamily="34" charset="0"/>
            </a:endParaRPr>
          </a:p>
          <a:p>
            <a:pPr>
              <a:spcBef>
                <a:spcPts val="0"/>
              </a:spcBef>
              <a:spcAft>
                <a:spcPts val="1000"/>
              </a:spcAft>
              <a:defRPr/>
            </a:pPr>
            <a:r>
              <a:rPr lang="en-US" sz="3600" dirty="0">
                <a:latin typeface="Arial" pitchFamily="34" charset="0"/>
                <a:ea typeface="Calibri" pitchFamily="34" charset="0"/>
                <a:cs typeface="Arial" pitchFamily="34" charset="0"/>
              </a:rPr>
              <a:t>Individual schools</a:t>
            </a:r>
          </a:p>
          <a:p>
            <a:pPr>
              <a:spcBef>
                <a:spcPts val="0"/>
              </a:spcBef>
              <a:spcAft>
                <a:spcPts val="1000"/>
              </a:spcAft>
              <a:defRPr/>
            </a:pPr>
            <a:r>
              <a:rPr lang="en-US" sz="3600" dirty="0">
                <a:latin typeface="Arial" pitchFamily="34" charset="0"/>
                <a:ea typeface="Calibri" pitchFamily="34" charset="0"/>
                <a:cs typeface="Arial" pitchFamily="34" charset="0"/>
              </a:rPr>
              <a:t>Facility construction, purchase, or renovation</a:t>
            </a:r>
          </a:p>
          <a:p>
            <a:pPr>
              <a:spcBef>
                <a:spcPts val="0"/>
              </a:spcBef>
              <a:spcAft>
                <a:spcPts val="1000"/>
              </a:spcAft>
              <a:defRPr/>
            </a:pPr>
            <a:r>
              <a:rPr lang="en-US" sz="3600" dirty="0">
                <a:latin typeface="Arial" pitchFamily="34" charset="0"/>
                <a:ea typeface="Calibri" pitchFamily="34" charset="0"/>
                <a:cs typeface="Arial" pitchFamily="34" charset="0"/>
              </a:rPr>
              <a:t>Commercial, for-profit enterprises</a:t>
            </a:r>
          </a:p>
          <a:p>
            <a:pPr>
              <a:spcBef>
                <a:spcPts val="0"/>
              </a:spcBef>
              <a:spcAft>
                <a:spcPts val="1000"/>
              </a:spcAft>
              <a:defRPr/>
            </a:pPr>
            <a:r>
              <a:rPr lang="en-US" sz="3600" dirty="0">
                <a:latin typeface="Arial" pitchFamily="34" charset="0"/>
                <a:ea typeface="Calibri" pitchFamily="34" charset="0"/>
                <a:cs typeface="Arial" pitchFamily="34" charset="0"/>
              </a:rPr>
              <a:t>Creation of new organizations</a:t>
            </a:r>
          </a:p>
          <a:p>
            <a:pPr>
              <a:spcBef>
                <a:spcPts val="0"/>
              </a:spcBef>
              <a:spcAft>
                <a:spcPts val="1000"/>
              </a:spcAft>
              <a:defRPr/>
            </a:pPr>
            <a:r>
              <a:rPr lang="en-US" sz="3600" dirty="0">
                <a:latin typeface="Arial" pitchFamily="34" charset="0"/>
                <a:ea typeface="Calibri" pitchFamily="34" charset="0"/>
                <a:cs typeface="Arial" pitchFamily="34" charset="0"/>
              </a:rPr>
              <a:t>Academic degrees</a:t>
            </a:r>
          </a:p>
          <a:p>
            <a:pPr>
              <a:spcBef>
                <a:spcPts val="0"/>
              </a:spcBef>
              <a:spcAft>
                <a:spcPts val="1000"/>
              </a:spcAft>
              <a:defRPr/>
            </a:pPr>
            <a:r>
              <a:rPr lang="en-US" sz="3600" dirty="0">
                <a:latin typeface="Arial" pitchFamily="34" charset="0"/>
                <a:ea typeface="Calibri" pitchFamily="34" charset="0"/>
                <a:cs typeface="Arial" pitchFamily="34" charset="0"/>
              </a:rPr>
              <a:t>Re-granting</a:t>
            </a:r>
          </a:p>
          <a:p>
            <a:pPr>
              <a:spcBef>
                <a:spcPts val="0"/>
              </a:spcBef>
              <a:spcAft>
                <a:spcPts val="0"/>
              </a:spcAft>
              <a:defRPr/>
            </a:pPr>
            <a:r>
              <a:rPr lang="en-US" sz="3600" dirty="0">
                <a:latin typeface="Arial" pitchFamily="34" charset="0"/>
                <a:ea typeface="Calibri" pitchFamily="34" charset="0"/>
                <a:cs typeface="Arial" pitchFamily="34" charset="0"/>
              </a:rPr>
              <a:t>Projects </a:t>
            </a:r>
            <a:r>
              <a:rPr lang="en-US" sz="3600" dirty="0" smtClean="0">
                <a:latin typeface="Arial" pitchFamily="34" charset="0"/>
                <a:ea typeface="Calibri" pitchFamily="34" charset="0"/>
                <a:cs typeface="Arial" pitchFamily="34" charset="0"/>
              </a:rPr>
              <a:t>that replace arts instruction provided by a classroom teacher or an arts specialist in schools</a:t>
            </a:r>
            <a:endParaRPr lang="en-US"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Grant Review Process:</a:t>
            </a:r>
            <a:r>
              <a:rPr lang="en-US" b="1" dirty="0" smtClean="0">
                <a:solidFill>
                  <a:srgbClr val="002060"/>
                </a:solidFill>
              </a:rPr>
              <a:t/>
            </a:r>
            <a:br>
              <a:rPr lang="en-US" b="1" dirty="0" smtClean="0">
                <a:solidFill>
                  <a:srgbClr val="002060"/>
                </a:solidFill>
              </a:rPr>
            </a:b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dirty="0" smtClean="0">
                <a:latin typeface="Arial" pitchFamily="34" charset="0"/>
                <a:cs typeface="Arial" pitchFamily="34" charset="0"/>
              </a:rPr>
              <a:t>	</a:t>
            </a:r>
            <a:r>
              <a:rPr lang="en-US" dirty="0" smtClean="0">
                <a:solidFill>
                  <a:schemeClr val="tx2"/>
                </a:solidFill>
                <a:latin typeface="Arial" pitchFamily="34" charset="0"/>
                <a:cs typeface="Arial" pitchFamily="34" charset="0"/>
              </a:rPr>
              <a:t>Step 1:  Panel Review</a:t>
            </a:r>
          </a:p>
          <a:p>
            <a:pPr>
              <a:buNone/>
            </a:pPr>
            <a:r>
              <a:rPr lang="en-US" dirty="0" smtClean="0">
                <a:solidFill>
                  <a:schemeClr val="tx2"/>
                </a:solidFill>
                <a:latin typeface="Arial" pitchFamily="34" charset="0"/>
                <a:cs typeface="Arial" pitchFamily="34" charset="0"/>
              </a:rPr>
              <a:t>		Step 2:  National Council on the Arts</a:t>
            </a:r>
          </a:p>
          <a:p>
            <a:pPr>
              <a:buNone/>
            </a:pPr>
            <a:r>
              <a:rPr lang="en-US" dirty="0" smtClean="0">
                <a:solidFill>
                  <a:schemeClr val="tx2"/>
                </a:solidFill>
                <a:latin typeface="Arial" pitchFamily="34" charset="0"/>
                <a:cs typeface="Arial" pitchFamily="34" charset="0"/>
              </a:rPr>
              <a:t>		Step 3:  NEA Chairman</a:t>
            </a:r>
          </a:p>
          <a:p>
            <a:pPr>
              <a:buNone/>
            </a:pPr>
            <a:r>
              <a:rPr lang="en-US" i="1" dirty="0" smtClean="0">
                <a:latin typeface="Arial" pitchFamily="34" charset="0"/>
                <a:cs typeface="Arial" pitchFamily="34" charset="0"/>
              </a:rPr>
              <a:t>	</a:t>
            </a:r>
          </a:p>
          <a:p>
            <a:pPr algn="ctr">
              <a:buNone/>
            </a:pPr>
            <a:r>
              <a:rPr lang="en-US" sz="3600" dirty="0" smtClean="0">
                <a:latin typeface="Arial" pitchFamily="34" charset="0"/>
                <a:cs typeface="Arial" pitchFamily="34" charset="0"/>
              </a:rPr>
              <a:t>Review Criteria:   </a:t>
            </a:r>
          </a:p>
          <a:p>
            <a:pPr marL="742950" indent="-742950" algn="ctr">
              <a:buNone/>
            </a:pPr>
            <a:r>
              <a:rPr lang="en-US" dirty="0" smtClean="0">
                <a:solidFill>
                  <a:srgbClr val="FFC000"/>
                </a:solidFill>
                <a:latin typeface="Arial" pitchFamily="34" charset="0"/>
                <a:cs typeface="Arial" pitchFamily="34" charset="0"/>
              </a:rPr>
              <a:t>Artistic Excellence </a:t>
            </a:r>
          </a:p>
          <a:p>
            <a:pPr marL="742950" indent="-742950" algn="ctr">
              <a:buNone/>
            </a:pPr>
            <a:r>
              <a:rPr lang="en-US" dirty="0" smtClean="0">
                <a:solidFill>
                  <a:srgbClr val="FFC000"/>
                </a:solidFill>
                <a:latin typeface="Arial" pitchFamily="34" charset="0"/>
                <a:cs typeface="Arial" pitchFamily="34" charset="0"/>
              </a:rPr>
              <a:t>Artistic Merit</a:t>
            </a:r>
            <a:endParaRPr lang="en-US" sz="4400" dirty="0" smtClean="0">
              <a:solidFill>
                <a:srgbClr val="FFC000"/>
              </a:solidFill>
              <a:latin typeface="Arial"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Art Works Processing Timeline:</a:t>
            </a:r>
            <a:endParaRPr lang="en-US" sz="3600"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381000" y="2362200"/>
          <a:ext cx="8229600" cy="4057378"/>
        </p:xfrm>
        <a:graphic>
          <a:graphicData uri="http://schemas.openxmlformats.org/drawingml/2006/table">
            <a:tbl>
              <a:tblPr firstRow="1" bandRow="1">
                <a:tableStyleId>{8EC20E35-A176-4012-BC5E-935CFFF8708E}</a:tableStyleId>
              </a:tblPr>
              <a:tblGrid>
                <a:gridCol w="2743200"/>
                <a:gridCol w="2743200"/>
                <a:gridCol w="2743200"/>
              </a:tblGrid>
              <a:tr h="657089">
                <a:tc>
                  <a:txBody>
                    <a:bodyPr/>
                    <a:lstStyle/>
                    <a:p>
                      <a:r>
                        <a:rPr lang="en-US" dirty="0" smtClean="0"/>
                        <a:t>Application Deadline:</a:t>
                      </a:r>
                      <a:endParaRPr lang="en-US" dirty="0"/>
                    </a:p>
                  </a:txBody>
                  <a:tcPr/>
                </a:tc>
                <a:tc>
                  <a:txBody>
                    <a:bodyPr/>
                    <a:lstStyle/>
                    <a:p>
                      <a:r>
                        <a:rPr lang="en-US" dirty="0" smtClean="0"/>
                        <a:t>February</a:t>
                      </a:r>
                      <a:r>
                        <a:rPr lang="en-US" baseline="0" dirty="0" smtClean="0"/>
                        <a:t> 20, 2014</a:t>
                      </a:r>
                      <a:endParaRPr lang="en-US" dirty="0"/>
                    </a:p>
                  </a:txBody>
                  <a:tcPr/>
                </a:tc>
                <a:tc>
                  <a:txBody>
                    <a:bodyPr/>
                    <a:lstStyle/>
                    <a:p>
                      <a:r>
                        <a:rPr lang="en-US" dirty="0" smtClean="0"/>
                        <a:t>July</a:t>
                      </a:r>
                      <a:r>
                        <a:rPr lang="en-US" baseline="0" dirty="0" smtClean="0"/>
                        <a:t> 24, 2014</a:t>
                      </a:r>
                      <a:endParaRPr lang="en-US" dirty="0"/>
                    </a:p>
                  </a:txBody>
                  <a:tcPr/>
                </a:tc>
              </a:tr>
              <a:tr h="657089">
                <a:tc>
                  <a:txBody>
                    <a:bodyPr/>
                    <a:lstStyle/>
                    <a:p>
                      <a:r>
                        <a:rPr lang="en-US" dirty="0" smtClean="0"/>
                        <a:t>NEA-GO</a:t>
                      </a:r>
                      <a:r>
                        <a:rPr lang="en-US" baseline="0" dirty="0" smtClean="0"/>
                        <a:t> Upload:</a:t>
                      </a:r>
                      <a:endParaRPr lang="en-US" dirty="0"/>
                    </a:p>
                  </a:txBody>
                  <a:tcPr/>
                </a:tc>
                <a:tc>
                  <a:txBody>
                    <a:bodyPr/>
                    <a:lstStyle/>
                    <a:p>
                      <a:r>
                        <a:rPr lang="en-US" dirty="0" smtClean="0"/>
                        <a:t>March 6-20, 2014</a:t>
                      </a:r>
                      <a:endParaRPr lang="en-US" dirty="0"/>
                    </a:p>
                  </a:txBody>
                  <a:tcPr/>
                </a:tc>
                <a:tc>
                  <a:txBody>
                    <a:bodyPr/>
                    <a:lstStyle/>
                    <a:p>
                      <a:r>
                        <a:rPr lang="en-US" dirty="0" smtClean="0"/>
                        <a:t>August 7-21, 2014</a:t>
                      </a:r>
                      <a:endParaRPr lang="en-US" dirty="0"/>
                    </a:p>
                  </a:txBody>
                  <a:tcPr/>
                </a:tc>
              </a:tr>
              <a:tr h="657089">
                <a:tc>
                  <a:txBody>
                    <a:bodyPr/>
                    <a:lstStyle/>
                    <a:p>
                      <a:r>
                        <a:rPr lang="en-US" dirty="0" smtClean="0"/>
                        <a:t>Panel</a:t>
                      </a:r>
                      <a:r>
                        <a:rPr lang="en-US" baseline="0" dirty="0" smtClean="0"/>
                        <a:t> Review:</a:t>
                      </a:r>
                      <a:endParaRPr lang="en-US" dirty="0"/>
                    </a:p>
                  </a:txBody>
                  <a:tcPr/>
                </a:tc>
                <a:tc>
                  <a:txBody>
                    <a:bodyPr/>
                    <a:lstStyle/>
                    <a:p>
                      <a:r>
                        <a:rPr lang="en-US" dirty="0" smtClean="0"/>
                        <a:t>Summer 2014</a:t>
                      </a:r>
                      <a:endParaRPr lang="en-US" dirty="0"/>
                    </a:p>
                  </a:txBody>
                  <a:tcPr/>
                </a:tc>
                <a:tc>
                  <a:txBody>
                    <a:bodyPr/>
                    <a:lstStyle/>
                    <a:p>
                      <a:r>
                        <a:rPr lang="en-US" dirty="0" smtClean="0"/>
                        <a:t>Fall 2014</a:t>
                      </a:r>
                      <a:endParaRPr lang="en-US" dirty="0"/>
                    </a:p>
                  </a:txBody>
                  <a:tcPr/>
                </a:tc>
              </a:tr>
              <a:tr h="771933">
                <a:tc>
                  <a:txBody>
                    <a:bodyPr/>
                    <a:lstStyle/>
                    <a:p>
                      <a:r>
                        <a:rPr lang="en-US" dirty="0" smtClean="0"/>
                        <a:t>National Council on the Arts Review:</a:t>
                      </a:r>
                      <a:endParaRPr lang="en-US" dirty="0"/>
                    </a:p>
                  </a:txBody>
                  <a:tcPr/>
                </a:tc>
                <a:tc>
                  <a:txBody>
                    <a:bodyPr/>
                    <a:lstStyle/>
                    <a:p>
                      <a:r>
                        <a:rPr lang="en-US" dirty="0" smtClean="0"/>
                        <a:t>October 2014</a:t>
                      </a:r>
                      <a:endParaRPr lang="en-US" dirty="0"/>
                    </a:p>
                  </a:txBody>
                  <a:tcPr/>
                </a:tc>
                <a:tc>
                  <a:txBody>
                    <a:bodyPr/>
                    <a:lstStyle/>
                    <a:p>
                      <a:r>
                        <a:rPr lang="en-US" dirty="0" smtClean="0"/>
                        <a:t>March 2015</a:t>
                      </a:r>
                      <a:endParaRPr lang="en-US" dirty="0"/>
                    </a:p>
                  </a:txBody>
                  <a:tcPr/>
                </a:tc>
              </a:tr>
              <a:tr h="657089">
                <a:tc>
                  <a:txBody>
                    <a:bodyPr/>
                    <a:lstStyle/>
                    <a:p>
                      <a:r>
                        <a:rPr lang="en-US" dirty="0" smtClean="0"/>
                        <a:t>Notification:</a:t>
                      </a:r>
                      <a:endParaRPr lang="en-US" dirty="0"/>
                    </a:p>
                  </a:txBody>
                  <a:tcPr/>
                </a:tc>
                <a:tc>
                  <a:txBody>
                    <a:bodyPr/>
                    <a:lstStyle/>
                    <a:p>
                      <a:r>
                        <a:rPr lang="en-US" dirty="0" smtClean="0"/>
                        <a:t>November 2014</a:t>
                      </a:r>
                      <a:endParaRPr lang="en-US" dirty="0"/>
                    </a:p>
                  </a:txBody>
                  <a:tcPr/>
                </a:tc>
                <a:tc>
                  <a:txBody>
                    <a:bodyPr/>
                    <a:lstStyle/>
                    <a:p>
                      <a:r>
                        <a:rPr lang="en-US" dirty="0" smtClean="0"/>
                        <a:t>April 2015</a:t>
                      </a:r>
                      <a:endParaRPr lang="en-US" dirty="0"/>
                    </a:p>
                  </a:txBody>
                  <a:tcPr/>
                </a:tc>
              </a:tr>
              <a:tr h="657089">
                <a:tc>
                  <a:txBody>
                    <a:bodyPr/>
                    <a:lstStyle/>
                    <a:p>
                      <a:r>
                        <a:rPr lang="en-US" dirty="0" smtClean="0"/>
                        <a:t>Earliest Project Start Date:</a:t>
                      </a:r>
                      <a:endParaRPr lang="en-US" dirty="0"/>
                    </a:p>
                  </a:txBody>
                  <a:tcPr/>
                </a:tc>
                <a:tc>
                  <a:txBody>
                    <a:bodyPr/>
                    <a:lstStyle/>
                    <a:p>
                      <a:r>
                        <a:rPr lang="en-US" dirty="0" smtClean="0"/>
                        <a:t>January 1, 2015</a:t>
                      </a:r>
                      <a:endParaRPr lang="en-US" dirty="0"/>
                    </a:p>
                  </a:txBody>
                  <a:tcPr/>
                </a:tc>
                <a:tc>
                  <a:txBody>
                    <a:bodyPr/>
                    <a:lstStyle/>
                    <a:p>
                      <a:r>
                        <a:rPr lang="en-US" dirty="0" smtClean="0"/>
                        <a:t>June 1, 2015</a:t>
                      </a:r>
                      <a:endParaRPr lang="en-US" dirty="0"/>
                    </a:p>
                  </a:txBody>
                  <a:tcPr/>
                </a:tc>
              </a:tr>
            </a:tbl>
          </a:graphicData>
        </a:graphic>
      </p:graphicFrame>
      <p:sp>
        <p:nvSpPr>
          <p:cNvPr id="5" name="TextBox 4"/>
          <p:cNvSpPr txBox="1"/>
          <p:nvPr/>
        </p:nvSpPr>
        <p:spPr>
          <a:xfrm>
            <a:off x="3145970" y="1905000"/>
            <a:ext cx="5638800" cy="461665"/>
          </a:xfrm>
          <a:prstGeom prst="rect">
            <a:avLst/>
          </a:prstGeom>
          <a:noFill/>
        </p:spPr>
        <p:txBody>
          <a:bodyPr wrap="square" rtlCol="0">
            <a:spAutoFit/>
          </a:bodyPr>
          <a:lstStyle/>
          <a:p>
            <a:r>
              <a:rPr lang="en-US" sz="2400" b="1" dirty="0" smtClean="0">
                <a:solidFill>
                  <a:srgbClr val="FFC000"/>
                </a:solidFill>
              </a:rPr>
              <a:t>Art Works I	             Art Works II</a:t>
            </a:r>
            <a:endParaRPr lang="en-US" sz="2400" b="1" dirty="0">
              <a:solidFill>
                <a:srgbClr val="FFC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100" dirty="0" smtClean="0">
                <a:latin typeface="Arial" pitchFamily="34" charset="0"/>
                <a:cs typeface="Arial" pitchFamily="34" charset="0"/>
              </a:rPr>
              <a:t>February 20, 2014 </a:t>
            </a:r>
            <a:r>
              <a:rPr lang="en-US" sz="3100" cap="small" dirty="0" smtClean="0">
                <a:latin typeface="Arial" pitchFamily="34" charset="0"/>
                <a:cs typeface="Arial" pitchFamily="34" charset="0"/>
              </a:rPr>
              <a:t>NEA Application Deadline</a:t>
            </a:r>
            <a:r>
              <a:rPr lang="en-US" sz="3600" cap="small" dirty="0" smtClean="0">
                <a:latin typeface="Arial" pitchFamily="34" charset="0"/>
                <a:cs typeface="Arial" pitchFamily="34" charset="0"/>
              </a:rPr>
              <a:t/>
            </a:r>
            <a:br>
              <a:rPr lang="en-US" sz="3600" cap="small" dirty="0" smtClean="0">
                <a:latin typeface="Arial" pitchFamily="34" charset="0"/>
                <a:cs typeface="Arial" pitchFamily="34" charset="0"/>
              </a:rPr>
            </a:br>
            <a:r>
              <a:rPr lang="en-US" sz="2000" dirty="0" smtClean="0">
                <a:solidFill>
                  <a:schemeClr val="accent3"/>
                </a:solidFill>
                <a:latin typeface="Arial" pitchFamily="34" charset="0"/>
                <a:cs typeface="Arial" pitchFamily="34" charset="0"/>
              </a:rPr>
              <a:t> </a:t>
            </a:r>
            <a:r>
              <a:rPr lang="en-US" sz="2400" dirty="0" smtClean="0">
                <a:solidFill>
                  <a:schemeClr val="accent3"/>
                </a:solidFill>
                <a:latin typeface="Arial" pitchFamily="34" charset="0"/>
                <a:cs typeface="Arial" pitchFamily="34" charset="0"/>
              </a:rPr>
              <a:t>Project start date must be on/after January 1, 2015</a:t>
            </a:r>
            <a:endParaRPr lang="en-US" sz="2400" dirty="0">
              <a:solidFill>
                <a:schemeClr val="accent3"/>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a:buNone/>
            </a:pPr>
            <a:r>
              <a:rPr lang="en-US" b="1" u="sng" dirty="0" smtClean="0"/>
              <a:t>Creation</a:t>
            </a:r>
            <a:endParaRPr lang="en-US" u="sng" dirty="0" smtClean="0"/>
          </a:p>
          <a:p>
            <a:r>
              <a:rPr lang="en-US" dirty="0" smtClean="0"/>
              <a:t>Commissions, residencies, workshops, development,  and performances of new work </a:t>
            </a:r>
          </a:p>
          <a:p>
            <a:r>
              <a:rPr lang="en-US" dirty="0" smtClean="0"/>
              <a:t>Development of innovative new works that cross genres </a:t>
            </a:r>
          </a:p>
          <a:p>
            <a:pPr>
              <a:buNone/>
            </a:pPr>
            <a:endParaRPr lang="en-US" dirty="0" smtClean="0"/>
          </a:p>
          <a:p>
            <a:pPr>
              <a:buNone/>
            </a:pPr>
            <a:r>
              <a:rPr lang="en-US" b="1" u="sng" dirty="0" smtClean="0"/>
              <a:t>Engagement</a:t>
            </a:r>
            <a:endParaRPr lang="en-US" u="sng" dirty="0" smtClean="0"/>
          </a:p>
          <a:p>
            <a:r>
              <a:rPr lang="en-US" dirty="0" smtClean="0"/>
              <a:t>Premieres: world, national, regional, and local </a:t>
            </a:r>
          </a:p>
          <a:p>
            <a:r>
              <a:rPr lang="en-US" dirty="0" smtClean="0"/>
              <a:t>New productions: traditional and contemporary works </a:t>
            </a:r>
          </a:p>
          <a:p>
            <a:r>
              <a:rPr lang="en-US" dirty="0" smtClean="0"/>
              <a:t>Existing productions: remounting productions </a:t>
            </a:r>
          </a:p>
          <a:p>
            <a:r>
              <a:rPr lang="en-US" dirty="0" smtClean="0"/>
              <a:t>Concert opera: performances that are not fully staged </a:t>
            </a:r>
          </a:p>
          <a:p>
            <a:pPr>
              <a:buNone/>
            </a:pPr>
            <a:endParaRPr lang="en-US"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latin typeface="Arial" pitchFamily="34" charset="0"/>
                <a:cs typeface="Arial" pitchFamily="34" charset="0"/>
              </a:rPr>
              <a:t>July 24, 2014 Deadline </a:t>
            </a:r>
            <a:r>
              <a:rPr lang="en-US" sz="3100" cap="small" dirty="0" smtClean="0">
                <a:latin typeface="Arial" pitchFamily="34" charset="0"/>
                <a:cs typeface="Arial" pitchFamily="34" charset="0"/>
              </a:rPr>
              <a:t>NEA Application Deadline </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2400" dirty="0" smtClean="0">
                <a:solidFill>
                  <a:schemeClr val="accent3"/>
                </a:solidFill>
                <a:latin typeface="Arial" pitchFamily="34" charset="0"/>
                <a:cs typeface="Arial" pitchFamily="34" charset="0"/>
              </a:rPr>
              <a:t>Projects start date must be on/after June 1, 2015</a:t>
            </a:r>
            <a:endParaRPr lang="en-US" sz="2400" dirty="0">
              <a:solidFill>
                <a:schemeClr val="accent3"/>
              </a:solidFill>
              <a:latin typeface="Arial" pitchFamily="34" charset="0"/>
              <a:cs typeface="Arial" pitchFamily="34" charset="0"/>
            </a:endParaRPr>
          </a:p>
        </p:txBody>
      </p:sp>
      <p:sp>
        <p:nvSpPr>
          <p:cNvPr id="3" name="Content Placeholder 2"/>
          <p:cNvSpPr>
            <a:spLocks noGrp="1"/>
          </p:cNvSpPr>
          <p:nvPr>
            <p:ph idx="1"/>
          </p:nvPr>
        </p:nvSpPr>
        <p:spPr>
          <a:xfrm>
            <a:off x="228600" y="1524000"/>
            <a:ext cx="8763000" cy="4927275"/>
          </a:xfrm>
        </p:spPr>
        <p:txBody>
          <a:bodyPr>
            <a:normAutofit fontScale="55000" lnSpcReduction="20000"/>
          </a:bodyPr>
          <a:lstStyle/>
          <a:p>
            <a:pPr>
              <a:buNone/>
            </a:pPr>
            <a:r>
              <a:rPr lang="en-US" b="1" u="sng" dirty="0" smtClean="0"/>
              <a:t>Creation</a:t>
            </a:r>
          </a:p>
          <a:p>
            <a:pPr>
              <a:spcBef>
                <a:spcPts val="0"/>
              </a:spcBef>
            </a:pPr>
            <a:r>
              <a:rPr lang="en-US" dirty="0" smtClean="0"/>
              <a:t>Opera festivals - new work: commission, residency, workshop, development, performance</a:t>
            </a:r>
          </a:p>
          <a:p>
            <a:pPr>
              <a:buNone/>
            </a:pPr>
            <a:r>
              <a:rPr lang="en-US" b="1" u="sng" dirty="0" smtClean="0"/>
              <a:t>Engagement</a:t>
            </a:r>
            <a:endParaRPr lang="en-US" u="sng" dirty="0" smtClean="0"/>
          </a:p>
          <a:p>
            <a:pPr>
              <a:spcBef>
                <a:spcPts val="0"/>
              </a:spcBef>
            </a:pPr>
            <a:r>
              <a:rPr lang="en-US" dirty="0" smtClean="0"/>
              <a:t>Opera festivals – premieres (world, national, regional, local); new and existing productions</a:t>
            </a:r>
          </a:p>
          <a:p>
            <a:pPr>
              <a:spcBef>
                <a:spcPts val="0"/>
              </a:spcBef>
            </a:pPr>
            <a:r>
              <a:rPr lang="en-US" dirty="0" smtClean="0"/>
              <a:t>Domestic touring and outreach activities</a:t>
            </a:r>
          </a:p>
          <a:p>
            <a:pPr>
              <a:spcBef>
                <a:spcPts val="0"/>
              </a:spcBef>
            </a:pPr>
            <a:r>
              <a:rPr lang="en-US" dirty="0" smtClean="0"/>
              <a:t>Artist residency activities</a:t>
            </a:r>
          </a:p>
          <a:p>
            <a:pPr>
              <a:spcBef>
                <a:spcPts val="0"/>
              </a:spcBef>
            </a:pPr>
            <a:r>
              <a:rPr lang="en-US" dirty="0" smtClean="0"/>
              <a:t>Technology projects: simulcast performances; recordings; online resources which provide public access to operatic works</a:t>
            </a:r>
          </a:p>
          <a:p>
            <a:pPr>
              <a:spcBef>
                <a:spcPts val="0"/>
              </a:spcBef>
            </a:pPr>
            <a:r>
              <a:rPr lang="en-US" dirty="0" smtClean="0"/>
              <a:t>Documentation, preservation, conservation, and archival projects</a:t>
            </a:r>
          </a:p>
          <a:p>
            <a:pPr>
              <a:spcBef>
                <a:spcPts val="0"/>
              </a:spcBef>
            </a:pPr>
            <a:r>
              <a:rPr lang="en-US" dirty="0" smtClean="0"/>
              <a:t>Services to the opera field -- opera companies, singers, composers, librettists </a:t>
            </a:r>
          </a:p>
          <a:p>
            <a:pPr>
              <a:buNone/>
            </a:pPr>
            <a:r>
              <a:rPr lang="en-US" b="1" u="sng" dirty="0" smtClean="0"/>
              <a:t>Learning</a:t>
            </a:r>
            <a:endParaRPr lang="en-US" u="sng" dirty="0" smtClean="0"/>
          </a:p>
          <a:p>
            <a:pPr>
              <a:spcBef>
                <a:spcPts val="0"/>
              </a:spcBef>
            </a:pPr>
            <a:r>
              <a:rPr lang="en-US" dirty="0" smtClean="0"/>
              <a:t>Education activities -- youth, adults, intergenerational groups, schools</a:t>
            </a:r>
          </a:p>
          <a:p>
            <a:pPr>
              <a:spcBef>
                <a:spcPts val="0"/>
              </a:spcBef>
            </a:pPr>
            <a:r>
              <a:rPr lang="en-US" dirty="0" smtClean="0"/>
              <a:t>Professional development programs for artists</a:t>
            </a:r>
          </a:p>
          <a:p>
            <a:pPr>
              <a:buNone/>
            </a:pPr>
            <a:r>
              <a:rPr lang="en-US" b="1" u="sng" dirty="0" smtClean="0"/>
              <a:t>Livability</a:t>
            </a:r>
            <a:r>
              <a:rPr lang="en-US" b="1" u="sng" dirty="0" smtClean="0">
                <a:solidFill>
                  <a:srgbClr val="FFC000"/>
                </a:solidFill>
              </a:rPr>
              <a:t>*</a:t>
            </a:r>
            <a:endParaRPr lang="en-US" u="sng" dirty="0" smtClean="0">
              <a:solidFill>
                <a:srgbClr val="FFC000"/>
              </a:solidFill>
            </a:endParaRPr>
          </a:p>
          <a:p>
            <a:pPr>
              <a:spcBef>
                <a:spcPts val="0"/>
              </a:spcBef>
            </a:pPr>
            <a:r>
              <a:rPr lang="en-US" dirty="0" smtClean="0"/>
              <a:t>Operatic performances in public spaces to foster community interaction or enhance community. </a:t>
            </a:r>
          </a:p>
          <a:p>
            <a:pPr>
              <a:spcBef>
                <a:spcPts val="0"/>
              </a:spcBef>
            </a:pPr>
            <a:endParaRPr lang="en-US" dirty="0" smtClean="0"/>
          </a:p>
          <a:p>
            <a:pPr>
              <a:spcBef>
                <a:spcPts val="0"/>
              </a:spcBef>
              <a:buNone/>
            </a:pPr>
            <a:r>
              <a:rPr lang="en-US" dirty="0" smtClean="0">
                <a:solidFill>
                  <a:srgbClr val="FFC000"/>
                </a:solidFill>
              </a:rPr>
              <a:t>* Applicants are strongly encouraged to contact staff if considering Livability as an outcome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pic>
        <p:nvPicPr>
          <p:cNvPr id="4" name="Content Placeholder 3"/>
          <p:cNvPicPr>
            <a:picLocks noGrp="1"/>
          </p:cNvPicPr>
          <p:nvPr>
            <p:ph idx="1"/>
          </p:nvPr>
        </p:nvPicPr>
        <p:blipFill>
          <a:blip r:embed="rId2" cstate="print"/>
          <a:srcRect l="10718" t="8701" r="12249" b="7734"/>
          <a:stretch>
            <a:fillRect/>
          </a:stretch>
        </p:blipFill>
        <p:spPr bwMode="auto">
          <a:xfrm>
            <a:off x="3429000" y="1828800"/>
            <a:ext cx="5268800" cy="4525963"/>
          </a:xfrm>
          <a:prstGeom prst="rect">
            <a:avLst/>
          </a:prstGeom>
          <a:noFill/>
          <a:ln w="9525">
            <a:noFill/>
            <a:miter lim="800000"/>
            <a:headEnd/>
            <a:tailEnd/>
          </a:ln>
        </p:spPr>
      </p:pic>
      <p:sp>
        <p:nvSpPr>
          <p:cNvPr id="5" name="Rectangle 4"/>
          <p:cNvSpPr/>
          <p:nvPr/>
        </p:nvSpPr>
        <p:spPr>
          <a:xfrm>
            <a:off x="228600" y="2133600"/>
            <a:ext cx="3200400" cy="2308324"/>
          </a:xfrm>
          <a:prstGeom prst="rect">
            <a:avLst/>
          </a:prstGeom>
        </p:spPr>
        <p:txBody>
          <a:bodyPr wrap="square">
            <a:spAutoFit/>
          </a:bodyPr>
          <a:lstStyle/>
          <a:p>
            <a:pPr algn="ctr">
              <a:buNone/>
            </a:pPr>
            <a:r>
              <a:rPr lang="en-US" sz="2400" dirty="0" smtClean="0">
                <a:latin typeface="Arial" pitchFamily="34" charset="0"/>
                <a:cs typeface="Arial" pitchFamily="34" charset="0"/>
              </a:rPr>
              <a:t>Find our guidelines</a:t>
            </a:r>
          </a:p>
          <a:p>
            <a:pPr algn="ctr">
              <a:buNone/>
            </a:pPr>
            <a:r>
              <a:rPr lang="en-US" sz="2400" dirty="0" smtClean="0">
                <a:latin typeface="Arial" pitchFamily="34" charset="0"/>
                <a:cs typeface="Arial" pitchFamily="34" charset="0"/>
              </a:rPr>
              <a:t>online at:  </a:t>
            </a:r>
          </a:p>
          <a:p>
            <a:pPr algn="ctr">
              <a:buNone/>
            </a:pPr>
            <a:r>
              <a:rPr lang="en-US" sz="2400" u="sng" dirty="0" smtClean="0">
                <a:latin typeface="Arial" pitchFamily="34" charset="0"/>
                <a:cs typeface="Arial" pitchFamily="34" charset="0"/>
              </a:rPr>
              <a:t>arts.gov</a:t>
            </a:r>
            <a:r>
              <a:rPr lang="en-US" sz="2400" dirty="0" smtClean="0">
                <a:latin typeface="Arial" pitchFamily="34" charset="0"/>
                <a:cs typeface="Arial" pitchFamily="34" charset="0"/>
              </a:rPr>
              <a:t> </a:t>
            </a:r>
          </a:p>
          <a:p>
            <a:pPr algn="ctr">
              <a:buNone/>
            </a:pPr>
            <a:r>
              <a:rPr lang="en-US" sz="2400" dirty="0" smtClean="0">
                <a:latin typeface="Arial" pitchFamily="34" charset="0"/>
                <a:cs typeface="Arial" pitchFamily="34" charset="0"/>
              </a:rPr>
              <a:t>in the </a:t>
            </a:r>
          </a:p>
          <a:p>
            <a:pPr algn="ctr">
              <a:buNone/>
            </a:pPr>
            <a:r>
              <a:rPr lang="en-US" sz="2400" dirty="0" smtClean="0">
                <a:solidFill>
                  <a:srgbClr val="FFC000"/>
                </a:solidFill>
                <a:latin typeface="Arial" pitchFamily="34" charset="0"/>
                <a:cs typeface="Arial" pitchFamily="34" charset="0"/>
              </a:rPr>
              <a:t>“Apply for a Grant” </a:t>
            </a:r>
          </a:p>
          <a:p>
            <a:pPr algn="ctr">
              <a:buNone/>
            </a:pPr>
            <a:r>
              <a:rPr lang="en-US" sz="2400" dirty="0" smtClean="0">
                <a:latin typeface="Arial" pitchFamily="34" charset="0"/>
                <a:cs typeface="Arial" pitchFamily="34" charset="0"/>
              </a:rPr>
              <a:t>Section.</a:t>
            </a:r>
          </a:p>
        </p:txBody>
      </p:sp>
      <p:sp>
        <p:nvSpPr>
          <p:cNvPr id="6" name="Left Arrow 5"/>
          <p:cNvSpPr/>
          <p:nvPr/>
        </p:nvSpPr>
        <p:spPr>
          <a:xfrm>
            <a:off x="5486400" y="3276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l="11483" t="8701" r="11483" b="20302"/>
          <a:stretch>
            <a:fillRect/>
          </a:stretch>
        </p:blipFill>
        <p:spPr bwMode="auto">
          <a:xfrm>
            <a:off x="3429000" y="1981200"/>
            <a:ext cx="5256488" cy="4330582"/>
          </a:xfrm>
          <a:prstGeom prst="rect">
            <a:avLst/>
          </a:prstGeom>
          <a:noFill/>
          <a:ln w="9525">
            <a:noFill/>
            <a:miter lim="800000"/>
            <a:headEnd/>
            <a:tailEnd/>
          </a:ln>
        </p:spPr>
      </p:pic>
      <p:sp>
        <p:nvSpPr>
          <p:cNvPr id="5" name="Left Arrow 4"/>
          <p:cNvSpPr/>
          <p:nvPr/>
        </p:nvSpPr>
        <p:spPr>
          <a:xfrm>
            <a:off x="4572000" y="4038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3200400"/>
            <a:ext cx="3124200" cy="1384995"/>
          </a:xfrm>
          <a:prstGeom prst="rect">
            <a:avLst/>
          </a:prstGeom>
          <a:noFill/>
        </p:spPr>
        <p:txBody>
          <a:bodyPr wrap="square" rtlCol="0">
            <a:spAutoFit/>
          </a:bodyPr>
          <a:lstStyle/>
          <a:p>
            <a:pPr algn="ctr"/>
            <a:r>
              <a:rPr lang="en-US" sz="2800" dirty="0" smtClean="0">
                <a:latin typeface="Arial" pitchFamily="34" charset="0"/>
                <a:cs typeface="Arial" pitchFamily="34" charset="0"/>
              </a:rPr>
              <a:t>Select </a:t>
            </a:r>
          </a:p>
          <a:p>
            <a:pPr algn="ctr"/>
            <a:r>
              <a:rPr lang="en-US" sz="2800" dirty="0" smtClean="0">
                <a:solidFill>
                  <a:srgbClr val="FFC000"/>
                </a:solidFill>
                <a:latin typeface="Arial" pitchFamily="34" charset="0"/>
                <a:cs typeface="Arial" pitchFamily="34" charset="0"/>
              </a:rPr>
              <a:t>“Grants to Organizations”</a:t>
            </a:r>
            <a:endParaRPr lang="en-US" sz="2800" dirty="0">
              <a:solidFill>
                <a:srgbClr val="FFC0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What we’ll cover today:</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Welcome</a:t>
            </a:r>
          </a:p>
          <a:p>
            <a:pPr algn="ctr"/>
            <a:r>
              <a:rPr lang="en-US" dirty="0" smtClean="0">
                <a:latin typeface="Arial" pitchFamily="34" charset="0"/>
                <a:cs typeface="Arial" pitchFamily="34" charset="0"/>
              </a:rPr>
              <a:t>Opera Overview</a:t>
            </a:r>
          </a:p>
          <a:p>
            <a:pPr algn="ctr"/>
            <a:r>
              <a:rPr lang="en-US" dirty="0" smtClean="0">
                <a:latin typeface="Arial" pitchFamily="34" charset="0"/>
                <a:cs typeface="Arial" pitchFamily="34" charset="0"/>
              </a:rPr>
              <a:t>Applying to Art Works</a:t>
            </a:r>
          </a:p>
          <a:p>
            <a:pPr algn="ctr"/>
            <a:r>
              <a:rPr lang="en-US" dirty="0" smtClean="0">
                <a:latin typeface="Arial" pitchFamily="34" charset="0"/>
                <a:cs typeface="Arial" pitchFamily="34" charset="0"/>
              </a:rPr>
              <a:t>Q &amp; A</a:t>
            </a:r>
            <a:endParaRPr lang="en-US"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cstate="print"/>
          <a:srcRect l="10718" t="8701" r="11483" b="967"/>
          <a:stretch>
            <a:fillRect/>
          </a:stretch>
        </p:blipFill>
        <p:spPr bwMode="auto">
          <a:xfrm>
            <a:off x="3429000" y="1676400"/>
            <a:ext cx="5187975" cy="4769896"/>
          </a:xfrm>
          <a:prstGeom prst="rect">
            <a:avLst/>
          </a:prstGeom>
          <a:noFill/>
          <a:ln w="9525">
            <a:noFill/>
            <a:miter lim="800000"/>
            <a:headEnd/>
            <a:tailEnd/>
          </a:ln>
        </p:spPr>
      </p:pic>
      <p:sp>
        <p:nvSpPr>
          <p:cNvPr id="5" name="TextBox 4"/>
          <p:cNvSpPr txBox="1"/>
          <p:nvPr/>
        </p:nvSpPr>
        <p:spPr>
          <a:xfrm>
            <a:off x="381000" y="1905000"/>
            <a:ext cx="2819400" cy="3785652"/>
          </a:xfrm>
          <a:prstGeom prst="rect">
            <a:avLst/>
          </a:prstGeom>
          <a:noFill/>
        </p:spPr>
        <p:txBody>
          <a:bodyPr wrap="square" rtlCol="0">
            <a:spAutoFit/>
          </a:bodyPr>
          <a:lstStyle/>
          <a:p>
            <a:pPr algn="ctr"/>
            <a:r>
              <a:rPr lang="en-US" sz="2400" dirty="0" smtClean="0">
                <a:latin typeface="Arial" pitchFamily="34" charset="0"/>
                <a:cs typeface="Arial" pitchFamily="34" charset="0"/>
              </a:rPr>
              <a:t>Select </a:t>
            </a:r>
          </a:p>
          <a:p>
            <a:pPr algn="ctr"/>
            <a:r>
              <a:rPr lang="en-US" sz="2400" dirty="0" smtClean="0">
                <a:solidFill>
                  <a:srgbClr val="FFC000"/>
                </a:solidFill>
                <a:latin typeface="Arial" pitchFamily="34" charset="0"/>
                <a:cs typeface="Arial" pitchFamily="34" charset="0"/>
              </a:rPr>
              <a:t>“Art Works” </a:t>
            </a:r>
          </a:p>
          <a:p>
            <a:pPr algn="ctr"/>
            <a:r>
              <a:rPr lang="en-US" sz="2400" dirty="0" smtClean="0">
                <a:latin typeface="Arial" pitchFamily="34" charset="0"/>
                <a:cs typeface="Arial" pitchFamily="34" charset="0"/>
              </a:rPr>
              <a:t>to learn more about the category.</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Browse through </a:t>
            </a:r>
            <a:r>
              <a:rPr lang="en-US" sz="2400" dirty="0" smtClean="0">
                <a:solidFill>
                  <a:srgbClr val="FFC000"/>
                </a:solidFill>
                <a:latin typeface="Arial" pitchFamily="34" charset="0"/>
                <a:cs typeface="Arial" pitchFamily="34" charset="0"/>
              </a:rPr>
              <a:t>“Key Information for Applicants” </a:t>
            </a:r>
          </a:p>
          <a:p>
            <a:pPr algn="ctr"/>
            <a:r>
              <a:rPr lang="en-US" sz="2400" dirty="0" smtClean="0">
                <a:latin typeface="Arial" pitchFamily="34" charset="0"/>
                <a:cs typeface="Arial" pitchFamily="34" charset="0"/>
              </a:rPr>
              <a:t>for other important information.</a:t>
            </a:r>
            <a:endParaRPr lang="en-US" sz="2400" dirty="0">
              <a:latin typeface="Arial" pitchFamily="34" charset="0"/>
              <a:cs typeface="Arial" pitchFamily="34" charset="0"/>
            </a:endParaRPr>
          </a:p>
        </p:txBody>
      </p:sp>
      <p:sp>
        <p:nvSpPr>
          <p:cNvPr id="6" name="Left Arrow 5"/>
          <p:cNvSpPr/>
          <p:nvPr/>
        </p:nvSpPr>
        <p:spPr>
          <a:xfrm>
            <a:off x="4114800" y="3657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8165592" y="3505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pic>
        <p:nvPicPr>
          <p:cNvPr id="3074" name="Picture 2"/>
          <p:cNvPicPr>
            <a:picLocks noGrp="1" noChangeAspect="1" noChangeArrowheads="1"/>
          </p:cNvPicPr>
          <p:nvPr>
            <p:ph idx="1"/>
          </p:nvPr>
        </p:nvPicPr>
        <p:blipFill>
          <a:blip r:embed="rId2" cstate="print"/>
          <a:srcRect l="9952" t="8308" r="11483"/>
          <a:stretch>
            <a:fillRect/>
          </a:stretch>
        </p:blipFill>
        <p:spPr bwMode="auto">
          <a:xfrm>
            <a:off x="3429000" y="1828800"/>
            <a:ext cx="5201903" cy="4592385"/>
          </a:xfrm>
          <a:prstGeom prst="rect">
            <a:avLst/>
          </a:prstGeom>
          <a:noFill/>
          <a:ln w="9525">
            <a:noFill/>
            <a:miter lim="800000"/>
            <a:headEnd/>
            <a:tailEnd/>
          </a:ln>
        </p:spPr>
      </p:pic>
      <p:sp>
        <p:nvSpPr>
          <p:cNvPr id="5" name="TextBox 4"/>
          <p:cNvSpPr txBox="1"/>
          <p:nvPr/>
        </p:nvSpPr>
        <p:spPr>
          <a:xfrm>
            <a:off x="228600" y="2057400"/>
            <a:ext cx="2971800" cy="2308324"/>
          </a:xfrm>
          <a:prstGeom prst="rect">
            <a:avLst/>
          </a:prstGeom>
          <a:noFill/>
        </p:spPr>
        <p:txBody>
          <a:bodyPr wrap="square" rtlCol="0">
            <a:spAutoFit/>
          </a:bodyPr>
          <a:lstStyle/>
          <a:p>
            <a:pPr algn="ctr"/>
            <a:r>
              <a:rPr lang="en-US" sz="2400" dirty="0" smtClean="0">
                <a:latin typeface="Arial" pitchFamily="34" charset="0"/>
                <a:cs typeface="Arial" pitchFamily="34" charset="0"/>
              </a:rPr>
              <a:t>After you read about the </a:t>
            </a:r>
          </a:p>
          <a:p>
            <a:pPr algn="ctr"/>
            <a:r>
              <a:rPr lang="en-US" sz="2400" dirty="0" smtClean="0">
                <a:solidFill>
                  <a:srgbClr val="FFC000"/>
                </a:solidFill>
                <a:latin typeface="Arial" pitchFamily="34" charset="0"/>
                <a:cs typeface="Arial" pitchFamily="34" charset="0"/>
              </a:rPr>
              <a:t>Art Works   </a:t>
            </a:r>
            <a:r>
              <a:rPr lang="en-US" sz="2400" dirty="0" smtClean="0">
                <a:latin typeface="Arial" pitchFamily="34" charset="0"/>
                <a:cs typeface="Arial" pitchFamily="34" charset="0"/>
              </a:rPr>
              <a:t>category, </a:t>
            </a:r>
          </a:p>
          <a:p>
            <a:pPr algn="ctr"/>
            <a:r>
              <a:rPr lang="en-US" sz="2400" dirty="0" smtClean="0">
                <a:latin typeface="Arial" pitchFamily="34" charset="0"/>
                <a:cs typeface="Arial" pitchFamily="34" charset="0"/>
              </a:rPr>
              <a:t>select </a:t>
            </a:r>
            <a:r>
              <a:rPr lang="en-US" sz="2400" dirty="0" smtClean="0">
                <a:solidFill>
                  <a:srgbClr val="FFC000"/>
                </a:solidFill>
                <a:latin typeface="Arial" pitchFamily="34" charset="0"/>
                <a:cs typeface="Arial" pitchFamily="34" charset="0"/>
              </a:rPr>
              <a:t>Opera</a:t>
            </a:r>
          </a:p>
          <a:p>
            <a:pPr algn="ctr"/>
            <a:r>
              <a:rPr lang="en-US" sz="2400" dirty="0" smtClean="0">
                <a:latin typeface="Arial" pitchFamily="34" charset="0"/>
                <a:cs typeface="Arial" pitchFamily="34" charset="0"/>
              </a:rPr>
              <a:t>to apply.</a:t>
            </a:r>
            <a:endParaRPr lang="en-US" sz="2400" dirty="0">
              <a:latin typeface="Arial" pitchFamily="34" charset="0"/>
              <a:cs typeface="Arial" pitchFamily="34" charset="0"/>
            </a:endParaRPr>
          </a:p>
        </p:txBody>
      </p:sp>
      <p:sp>
        <p:nvSpPr>
          <p:cNvPr id="6" name="Left Arrow 5"/>
          <p:cNvSpPr/>
          <p:nvPr/>
        </p:nvSpPr>
        <p:spPr>
          <a:xfrm>
            <a:off x="7326084" y="513805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124200" y="1137199"/>
            <a:ext cx="5605462" cy="572080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sp>
        <p:nvSpPr>
          <p:cNvPr id="5" name="TextBox 4"/>
          <p:cNvSpPr txBox="1"/>
          <p:nvPr/>
        </p:nvSpPr>
        <p:spPr>
          <a:xfrm>
            <a:off x="304800" y="1676400"/>
            <a:ext cx="2452082" cy="4524315"/>
          </a:xfrm>
          <a:prstGeom prst="rect">
            <a:avLst/>
          </a:prstGeom>
          <a:noFill/>
        </p:spPr>
        <p:txBody>
          <a:bodyPr wrap="square" rtlCol="0">
            <a:spAutoFit/>
          </a:bodyPr>
          <a:lstStyle/>
          <a:p>
            <a:pPr algn="ctr"/>
            <a:r>
              <a:rPr lang="en-US" sz="2400" dirty="0" smtClean="0">
                <a:latin typeface="Arial" pitchFamily="34" charset="0"/>
                <a:cs typeface="Arial" pitchFamily="34" charset="0"/>
              </a:rPr>
              <a:t>Read about the </a:t>
            </a:r>
            <a:r>
              <a:rPr lang="en-US" sz="2400" dirty="0" smtClean="0">
                <a:solidFill>
                  <a:srgbClr val="FFC000"/>
                </a:solidFill>
                <a:latin typeface="Arial" pitchFamily="34" charset="0"/>
                <a:cs typeface="Arial" pitchFamily="34" charset="0"/>
              </a:rPr>
              <a:t>project types </a:t>
            </a:r>
            <a:r>
              <a:rPr lang="en-US" sz="2400" dirty="0" smtClean="0">
                <a:latin typeface="Arial" pitchFamily="34" charset="0"/>
                <a:cs typeface="Arial" pitchFamily="34" charset="0"/>
              </a:rPr>
              <a:t>supported at each deadline.</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Then select </a:t>
            </a:r>
            <a:r>
              <a:rPr lang="en-US" sz="2400" dirty="0" smtClean="0">
                <a:solidFill>
                  <a:srgbClr val="FFC000"/>
                </a:solidFill>
                <a:latin typeface="Arial" pitchFamily="34" charset="0"/>
                <a:cs typeface="Arial" pitchFamily="34" charset="0"/>
              </a:rPr>
              <a:t>“How to Prepare and Submit an Application”     </a:t>
            </a:r>
            <a:r>
              <a:rPr lang="en-US" sz="2400" dirty="0" smtClean="0">
                <a:latin typeface="Arial" pitchFamily="34" charset="0"/>
                <a:cs typeface="Arial" pitchFamily="34" charset="0"/>
              </a:rPr>
              <a:t>as well as the instructions to get started. </a:t>
            </a:r>
            <a:endParaRPr lang="en-US" sz="2400" dirty="0">
              <a:latin typeface="Arial" pitchFamily="34" charset="0"/>
              <a:cs typeface="Arial" pitchFamily="34" charset="0"/>
            </a:endParaRPr>
          </a:p>
        </p:txBody>
      </p:sp>
      <p:sp>
        <p:nvSpPr>
          <p:cNvPr id="6" name="Left Arrow 5"/>
          <p:cNvSpPr/>
          <p:nvPr/>
        </p:nvSpPr>
        <p:spPr>
          <a:xfrm rot="19254607">
            <a:off x="7282285" y="490242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381000" y="1371600"/>
            <a:ext cx="8229600" cy="4876800"/>
          </a:xfrm>
        </p:spPr>
        <p:txBody>
          <a:bodyPr>
            <a:normAutofit fontScale="85000" lnSpcReduction="20000"/>
          </a:bodyPr>
          <a:lstStyle/>
          <a:p>
            <a:pPr>
              <a:buNone/>
            </a:pPr>
            <a:r>
              <a:rPr lang="en-US" sz="2800" b="1" dirty="0" smtClean="0">
                <a:solidFill>
                  <a:srgbClr val="FFC000"/>
                </a:solidFill>
                <a:latin typeface="Arial" pitchFamily="34" charset="0"/>
                <a:cs typeface="Arial" pitchFamily="34" charset="0"/>
              </a:rPr>
              <a:t>Step 1 of 2</a:t>
            </a:r>
            <a:r>
              <a:rPr lang="en-US" sz="2800" b="1" dirty="0" smtClean="0">
                <a:latin typeface="Arial" pitchFamily="34" charset="0"/>
                <a:cs typeface="Arial" pitchFamily="34" charset="0"/>
              </a:rPr>
              <a:t>: </a:t>
            </a:r>
          </a:p>
          <a:p>
            <a:pPr>
              <a:buNone/>
            </a:pPr>
            <a:r>
              <a:rPr lang="en-US" sz="2800" dirty="0" smtClean="0">
                <a:latin typeface="Arial" pitchFamily="34" charset="0"/>
                <a:cs typeface="Arial" pitchFamily="34" charset="0"/>
              </a:rPr>
              <a:t>Submit through Grants.gov </a:t>
            </a:r>
          </a:p>
          <a:p>
            <a:pPr>
              <a:buNone/>
            </a:pPr>
            <a:r>
              <a:rPr lang="en-US" sz="2800" dirty="0" smtClean="0">
                <a:latin typeface="Arial" pitchFamily="34" charset="0"/>
                <a:cs typeface="Arial" pitchFamily="34" charset="0"/>
              </a:rPr>
              <a:t>	(for Art Works I: February 20 deadline</a:t>
            </a:r>
            <a:r>
              <a:rPr lang="en-US" sz="2800" dirty="0" smtClean="0">
                <a:solidFill>
                  <a:srgbClr val="FFC000"/>
                </a:solidFill>
                <a:latin typeface="Arial" pitchFamily="34" charset="0"/>
                <a:cs typeface="Arial" pitchFamily="34" charset="0"/>
              </a:rPr>
              <a:t>*</a:t>
            </a:r>
            <a:r>
              <a:rPr lang="en-US" sz="2800" dirty="0" smtClean="0">
                <a:latin typeface="Arial" pitchFamily="34" charset="0"/>
                <a:cs typeface="Arial" pitchFamily="34" charset="0"/>
              </a:rPr>
              <a:t>, OR</a:t>
            </a:r>
          </a:p>
          <a:p>
            <a:pPr>
              <a:buNone/>
            </a:pPr>
            <a:r>
              <a:rPr lang="en-US" sz="2800" dirty="0" smtClean="0">
                <a:latin typeface="Arial" pitchFamily="34" charset="0"/>
                <a:cs typeface="Arial" pitchFamily="34" charset="0"/>
              </a:rPr>
              <a:t>     for Art Works II: July 24 deadline</a:t>
            </a:r>
            <a:r>
              <a:rPr lang="en-US" sz="2800" dirty="0" smtClean="0">
                <a:solidFill>
                  <a:srgbClr val="FFC000"/>
                </a:solidFill>
                <a:latin typeface="Arial" pitchFamily="34" charset="0"/>
                <a:cs typeface="Arial" pitchFamily="34" charset="0"/>
              </a:rPr>
              <a:t>*</a:t>
            </a:r>
            <a:r>
              <a:rPr lang="en-US" sz="2800" dirty="0" smtClean="0">
                <a:latin typeface="Arial" pitchFamily="34" charset="0"/>
                <a:cs typeface="Arial" pitchFamily="34" charset="0"/>
              </a:rPr>
              <a:t>):</a:t>
            </a:r>
          </a:p>
          <a:p>
            <a:pPr>
              <a:buNone/>
            </a:pP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SF-424 (Application for Federal Domestic Assistance) </a:t>
            </a:r>
          </a:p>
          <a:p>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	</a:t>
            </a:r>
            <a:r>
              <a:rPr lang="en-US" sz="2800" b="1" u="sng" dirty="0" smtClean="0">
                <a:solidFill>
                  <a:srgbClr val="FFC000"/>
                </a:solidFill>
                <a:latin typeface="Arial" pitchFamily="34" charset="0"/>
                <a:cs typeface="Arial" pitchFamily="34" charset="0"/>
              </a:rPr>
              <a:t>This is the only item</a:t>
            </a:r>
            <a:r>
              <a:rPr lang="en-US" sz="2800" dirty="0" smtClean="0">
                <a:latin typeface="Arial" pitchFamily="34" charset="0"/>
                <a:cs typeface="Arial" pitchFamily="34" charset="0"/>
              </a:rPr>
              <a:t> you submit through Grants.gov.  </a:t>
            </a:r>
          </a:p>
          <a:p>
            <a:pPr>
              <a:buNone/>
            </a:pPr>
            <a:r>
              <a:rPr lang="en-US" sz="2800" dirty="0" smtClean="0">
                <a:latin typeface="Arial" pitchFamily="34" charset="0"/>
                <a:cs typeface="Arial" pitchFamily="34" charset="0"/>
              </a:rPr>
              <a:t>	If  it is not successfully submitted by the deadline you will be unable to submit your other materials in NEA-GO.</a:t>
            </a:r>
            <a:r>
              <a:rPr lang="en-US" sz="2800" dirty="0" smtClean="0">
                <a:latin typeface="Arial" pitchFamily="34" charset="0"/>
                <a:cs typeface="Arial" pitchFamily="34" charset="0"/>
                <a:hlinkClick r:id="rId2"/>
              </a:rPr>
              <a:t> </a:t>
            </a:r>
          </a:p>
          <a:p>
            <a:pPr>
              <a:buNone/>
            </a:pPr>
            <a:endParaRPr lang="en-US" sz="2800" dirty="0" smtClean="0">
              <a:latin typeface="Arial" pitchFamily="34" charset="0"/>
              <a:cs typeface="Arial" pitchFamily="34" charset="0"/>
              <a:hlinkClick r:id="rId2"/>
            </a:endParaRPr>
          </a:p>
          <a:p>
            <a:pPr>
              <a:buNone/>
            </a:pPr>
            <a:r>
              <a:rPr lang="en-US" sz="2800" b="1" dirty="0" smtClean="0">
                <a:solidFill>
                  <a:srgbClr val="FFC000"/>
                </a:solidFill>
                <a:latin typeface="Arial" pitchFamily="34" charset="0"/>
                <a:cs typeface="Arial" pitchFamily="34" charset="0"/>
                <a:hlinkClick r:id="rId2"/>
              </a:rPr>
              <a:t>*Remember to submit your NEA application at least 10 days prior to the NEA application deadline.</a:t>
            </a:r>
          </a:p>
          <a:p>
            <a:pPr>
              <a:buNone/>
            </a:pPr>
            <a:endParaRPr lang="en-US" sz="2800"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09600"/>
            <a:ext cx="4657725" cy="4029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14790" y="533400"/>
            <a:ext cx="4057747" cy="6324600"/>
          </a:xfrm>
          <a:prstGeom prst="rect">
            <a:avLst/>
          </a:prstGeom>
          <a:noFill/>
          <a:ln w="9525">
            <a:noFill/>
            <a:miter lim="800000"/>
            <a:headEnd/>
            <a:tailEnd/>
          </a:ln>
        </p:spPr>
      </p:pic>
      <p:sp>
        <p:nvSpPr>
          <p:cNvPr id="6" name="Left Arrow 5"/>
          <p:cNvSpPr/>
          <p:nvPr/>
        </p:nvSpPr>
        <p:spPr>
          <a:xfrm>
            <a:off x="5943600" y="283253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124200" y="2209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28600" y="381000"/>
            <a:ext cx="8736381" cy="6019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Grants.gov</a:t>
            </a:r>
            <a:endParaRPr lang="en-US" dirty="0"/>
          </a:p>
        </p:txBody>
      </p:sp>
      <p:pic>
        <p:nvPicPr>
          <p:cNvPr id="2050" name="Picture 2"/>
          <p:cNvPicPr>
            <a:picLocks noGrp="1" noChangeAspect="1" noChangeArrowheads="1"/>
          </p:cNvPicPr>
          <p:nvPr>
            <p:ph idx="1"/>
          </p:nvPr>
        </p:nvPicPr>
        <p:blipFill>
          <a:blip r:embed="rId2" cstate="print"/>
          <a:srcRect t="1774"/>
          <a:stretch>
            <a:fillRect/>
          </a:stretch>
        </p:blipFill>
        <p:spPr bwMode="auto">
          <a:xfrm>
            <a:off x="304800" y="1600200"/>
            <a:ext cx="8458200" cy="45924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About Grants.gov</a:t>
            </a:r>
            <a:r>
              <a:rPr lang="en-US" b="1" dirty="0" smtClean="0"/>
              <a:t/>
            </a:r>
            <a:br>
              <a:rPr lang="en-US" b="1" dirty="0" smtClean="0"/>
            </a:br>
            <a:endParaRPr lang="en-US" dirty="0"/>
          </a:p>
        </p:txBody>
      </p:sp>
      <p:sp>
        <p:nvSpPr>
          <p:cNvPr id="3" name="Content Placeholder 2"/>
          <p:cNvSpPr>
            <a:spLocks noGrp="1"/>
          </p:cNvSpPr>
          <p:nvPr>
            <p:ph idx="1"/>
          </p:nvPr>
        </p:nvSpPr>
        <p:spPr>
          <a:xfrm>
            <a:off x="457200" y="1219200"/>
            <a:ext cx="8458200" cy="4495800"/>
          </a:xfrm>
        </p:spPr>
        <p:txBody>
          <a:bodyPr>
            <a:normAutofit fontScale="25000" lnSpcReduction="20000"/>
          </a:bodyPr>
          <a:lstStyle/>
          <a:p>
            <a:pPr>
              <a:buNone/>
            </a:pPr>
            <a:endParaRPr lang="en-US" b="1" dirty="0" smtClean="0">
              <a:latin typeface="Arial" pitchFamily="34" charset="0"/>
              <a:cs typeface="Arial" pitchFamily="34" charset="0"/>
            </a:endParaRPr>
          </a:p>
          <a:p>
            <a:pPr>
              <a:spcBef>
                <a:spcPts val="0"/>
              </a:spcBef>
              <a:spcAft>
                <a:spcPts val="2000"/>
              </a:spcAft>
              <a:defRPr/>
            </a:pPr>
            <a:r>
              <a:rPr lang="en-US" sz="8000" dirty="0" smtClean="0">
                <a:latin typeface="Arial" pitchFamily="34" charset="0"/>
                <a:cs typeface="Arial" pitchFamily="34" charset="0"/>
              </a:rPr>
              <a:t>Grants.gov is an online, government-wide electronic application system through which all applicants must submit their applications.</a:t>
            </a:r>
          </a:p>
          <a:p>
            <a:pPr lvl="1">
              <a:spcBef>
                <a:spcPts val="0"/>
              </a:spcBef>
              <a:spcAft>
                <a:spcPts val="2000"/>
              </a:spcAft>
              <a:buFont typeface="Courier New" pitchFamily="49" charset="0"/>
              <a:buChar char="o"/>
              <a:defRPr/>
            </a:pPr>
            <a:r>
              <a:rPr lang="en-US" sz="8000" dirty="0" smtClean="0">
                <a:latin typeface="Arial" pitchFamily="34" charset="0"/>
                <a:cs typeface="Arial" pitchFamily="34" charset="0"/>
              </a:rPr>
              <a:t>For first time registration, allow up to 14 days.</a:t>
            </a:r>
          </a:p>
          <a:p>
            <a:pPr lvl="1">
              <a:spcBef>
                <a:spcPts val="0"/>
              </a:spcBef>
              <a:spcAft>
                <a:spcPts val="2000"/>
              </a:spcAft>
              <a:buFont typeface="Courier New" pitchFamily="49" charset="0"/>
              <a:buChar char="o"/>
              <a:defRPr/>
            </a:pPr>
            <a:r>
              <a:rPr lang="en-US" sz="8000" dirty="0" smtClean="0">
                <a:latin typeface="Arial" pitchFamily="34" charset="0"/>
                <a:cs typeface="Arial" pitchFamily="34" charset="0"/>
              </a:rPr>
              <a:t>You are required to change your password every 60 days.</a:t>
            </a:r>
          </a:p>
          <a:p>
            <a:pPr lvl="1">
              <a:spcBef>
                <a:spcPts val="0"/>
              </a:spcBef>
              <a:spcAft>
                <a:spcPts val="2000"/>
              </a:spcAft>
              <a:buFont typeface="Courier New" pitchFamily="49" charset="0"/>
              <a:buChar char="o"/>
              <a:defRPr/>
            </a:pPr>
            <a:r>
              <a:rPr lang="en-US" sz="8000" dirty="0" smtClean="0">
                <a:latin typeface="Arial" pitchFamily="34" charset="0"/>
                <a:cs typeface="Arial" pitchFamily="34" charset="0"/>
              </a:rPr>
              <a:t>See </a:t>
            </a:r>
            <a:r>
              <a:rPr lang="en-US" sz="8000" dirty="0" smtClean="0">
                <a:latin typeface="Arial" pitchFamily="34" charset="0"/>
                <a:cs typeface="Arial" pitchFamily="34" charset="0"/>
                <a:hlinkClick r:id="rId3"/>
              </a:rPr>
              <a:t>www.grants.gov</a:t>
            </a:r>
            <a:r>
              <a:rPr lang="en-US" sz="8000" dirty="0" smtClean="0">
                <a:latin typeface="Arial" pitchFamily="34" charset="0"/>
                <a:cs typeface="Arial" pitchFamily="34" charset="0"/>
              </a:rPr>
              <a:t> for more details or call 1-800-518-4726.</a:t>
            </a:r>
          </a:p>
          <a:p>
            <a:pPr>
              <a:spcBef>
                <a:spcPts val="0"/>
              </a:spcBef>
              <a:spcAft>
                <a:spcPts val="2000"/>
              </a:spcAft>
              <a:defRPr/>
            </a:pPr>
            <a:r>
              <a:rPr lang="en-US" sz="8000" dirty="0" smtClean="0">
                <a:latin typeface="Arial" pitchFamily="34" charset="0"/>
                <a:cs typeface="Arial" pitchFamily="34" charset="0"/>
              </a:rPr>
              <a:t>To use Grants.gov, first obtain a DUNS number, register with SAM (System for Award Management), and allow at least 2 weeks for registration or renewal.</a:t>
            </a:r>
          </a:p>
          <a:p>
            <a:pPr lvl="1">
              <a:spcBef>
                <a:spcPts val="0"/>
              </a:spcBef>
              <a:spcAft>
                <a:spcPts val="2000"/>
              </a:spcAft>
              <a:buFont typeface="Courier New" pitchFamily="49" charset="0"/>
              <a:buChar char="o"/>
              <a:defRPr/>
            </a:pPr>
            <a:r>
              <a:rPr lang="en-US" sz="8000" dirty="0" smtClean="0">
                <a:latin typeface="Arial" pitchFamily="34" charset="0"/>
                <a:cs typeface="Arial" pitchFamily="34" charset="0"/>
              </a:rPr>
              <a:t>Must renew SAM information annually. </a:t>
            </a:r>
          </a:p>
          <a:p>
            <a:pPr lvl="1">
              <a:spcBef>
                <a:spcPts val="0"/>
              </a:spcBef>
              <a:spcAft>
                <a:spcPts val="2000"/>
              </a:spcAft>
              <a:buFont typeface="Courier New" pitchFamily="49" charset="0"/>
              <a:buChar char="o"/>
              <a:defRPr/>
            </a:pPr>
            <a:r>
              <a:rPr lang="en-US" sz="8000" dirty="0" smtClean="0">
                <a:latin typeface="Arial" pitchFamily="34" charset="0"/>
                <a:cs typeface="Arial" pitchFamily="34" charset="0"/>
              </a:rPr>
              <a:t>Details: </a:t>
            </a:r>
            <a:r>
              <a:rPr lang="en-US" sz="8000" dirty="0" smtClean="0">
                <a:latin typeface="Arial" pitchFamily="34" charset="0"/>
                <a:cs typeface="Arial" pitchFamily="34" charset="0"/>
                <a:hlinkClick r:id="rId4"/>
              </a:rPr>
              <a:t>www.SAM.gov</a:t>
            </a:r>
            <a:r>
              <a:rPr lang="en-US" sz="8000" dirty="0" smtClean="0">
                <a:latin typeface="Arial" pitchFamily="34" charset="0"/>
                <a:cs typeface="Arial" pitchFamily="34" charset="0"/>
              </a:rPr>
              <a:t>; 1-866-606-8220</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152400" y="1600201"/>
            <a:ext cx="8991600" cy="4038600"/>
          </a:xfrm>
        </p:spPr>
        <p:txBody>
          <a:bodyPr>
            <a:normAutofit fontScale="47500" lnSpcReduction="20000"/>
          </a:bodyPr>
          <a:lstStyle/>
          <a:p>
            <a:pPr>
              <a:buNone/>
            </a:pPr>
            <a:r>
              <a:rPr lang="en-US" sz="5100" b="1" dirty="0" smtClean="0">
                <a:solidFill>
                  <a:srgbClr val="FFC000"/>
                </a:solidFill>
                <a:latin typeface="Arial" pitchFamily="34" charset="0"/>
                <a:cs typeface="Arial" pitchFamily="34" charset="0"/>
              </a:rPr>
              <a:t>Step 2 of 2</a:t>
            </a:r>
            <a:r>
              <a:rPr lang="en-US" sz="5100" b="1" dirty="0" smtClean="0">
                <a:latin typeface="Arial" pitchFamily="34" charset="0"/>
                <a:cs typeface="Arial" pitchFamily="34" charset="0"/>
              </a:rPr>
              <a:t>:</a:t>
            </a:r>
            <a:r>
              <a:rPr lang="en-US" sz="5100" dirty="0" smtClean="0">
                <a:latin typeface="Arial" pitchFamily="34" charset="0"/>
                <a:cs typeface="Arial" pitchFamily="34" charset="0"/>
              </a:rPr>
              <a:t> </a:t>
            </a:r>
          </a:p>
          <a:p>
            <a:pPr>
              <a:buNone/>
            </a:pPr>
            <a:r>
              <a:rPr lang="en-US" sz="5100" dirty="0" smtClean="0">
                <a:latin typeface="Arial" pitchFamily="34" charset="0"/>
                <a:cs typeface="Arial" pitchFamily="34" charset="0"/>
              </a:rPr>
              <a:t>Submit  application contents via the NEA Grants Online System (aka NEA-GO)</a:t>
            </a:r>
          </a:p>
          <a:p>
            <a:pPr>
              <a:buNone/>
            </a:pPr>
            <a:r>
              <a:rPr lang="en-US" sz="5100" dirty="0" smtClean="0">
                <a:latin typeface="Arial" pitchFamily="34" charset="0"/>
                <a:cs typeface="Arial" pitchFamily="34" charset="0"/>
              </a:rPr>
              <a:t>	(for Art Works I, March 6 - 20, 2014; </a:t>
            </a:r>
          </a:p>
          <a:p>
            <a:pPr>
              <a:buNone/>
            </a:pPr>
            <a:r>
              <a:rPr lang="en-US" sz="5100" dirty="0" smtClean="0">
                <a:latin typeface="Arial" pitchFamily="34" charset="0"/>
                <a:cs typeface="Arial" pitchFamily="34" charset="0"/>
              </a:rPr>
              <a:t>     for Art Works II, August 7 - 21, 2014):</a:t>
            </a:r>
          </a:p>
          <a:p>
            <a:pPr>
              <a:buNone/>
            </a:pPr>
            <a:endParaRPr lang="en-US" sz="5100" dirty="0" smtClean="0">
              <a:latin typeface="Arial" pitchFamily="34" charset="0"/>
              <a:cs typeface="Arial" pitchFamily="34" charset="0"/>
            </a:endParaRPr>
          </a:p>
          <a:p>
            <a:r>
              <a:rPr lang="en-US" sz="5100" b="1" dirty="0" smtClean="0">
                <a:latin typeface="Arial" pitchFamily="34" charset="0"/>
                <a:cs typeface="Arial" pitchFamily="34" charset="0"/>
              </a:rPr>
              <a:t>NEA Grant Application Form </a:t>
            </a:r>
            <a:r>
              <a:rPr lang="en-US" sz="5100" dirty="0" smtClean="0">
                <a:latin typeface="Arial" pitchFamily="34" charset="0"/>
                <a:cs typeface="Arial" pitchFamily="34" charset="0"/>
              </a:rPr>
              <a:t>(including answers to narrative questions, financial info, bios)</a:t>
            </a:r>
          </a:p>
          <a:p>
            <a:pPr>
              <a:buNone/>
            </a:pPr>
            <a:endParaRPr lang="en-US" sz="5100" dirty="0" smtClean="0">
              <a:latin typeface="Arial" pitchFamily="34" charset="0"/>
              <a:cs typeface="Arial" pitchFamily="34" charset="0"/>
            </a:endParaRPr>
          </a:p>
          <a:p>
            <a:r>
              <a:rPr lang="en-US" sz="5100" b="1" dirty="0" smtClean="0">
                <a:latin typeface="Arial" pitchFamily="34" charset="0"/>
                <a:cs typeface="Arial" pitchFamily="34" charset="0"/>
              </a:rPr>
              <a:t>Items to Upload </a:t>
            </a:r>
            <a:r>
              <a:rPr lang="en-US" sz="5100" dirty="0" smtClean="0">
                <a:latin typeface="Arial" pitchFamily="34" charset="0"/>
                <a:cs typeface="Arial" pitchFamily="34" charset="0"/>
              </a:rPr>
              <a:t>(Programmatic activities list, statements of support, special items, and work samples)</a:t>
            </a:r>
          </a:p>
          <a:p>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600" dirty="0" smtClean="0">
                <a:latin typeface="Arial" pitchFamily="34" charset="0"/>
                <a:cs typeface="Arial" pitchFamily="34" charset="0"/>
              </a:rPr>
              <a:t>NEA </a:t>
            </a:r>
            <a:r>
              <a:rPr lang="en-US" sz="3600" dirty="0" err="1" smtClean="0">
                <a:latin typeface="Arial" pitchFamily="34" charset="0"/>
                <a:cs typeface="Arial" pitchFamily="34" charset="0"/>
              </a:rPr>
              <a:t>GrantsOnline</a:t>
            </a:r>
            <a:r>
              <a:rPr lang="en-US" sz="3600" dirty="0" smtClean="0">
                <a:latin typeface="Arial" pitchFamily="34" charset="0"/>
                <a:cs typeface="Arial" pitchFamily="34" charset="0"/>
              </a:rPr>
              <a:t>™ System (NEA-GO)</a:t>
            </a:r>
            <a:r>
              <a:rPr lang="en-US" b="1" dirty="0" smtClean="0">
                <a:solidFill>
                  <a:srgbClr val="002060"/>
                </a:solidFill>
              </a:rPr>
              <a:t/>
            </a:r>
            <a:br>
              <a:rPr lang="en-US" b="1" dirty="0" smtClean="0">
                <a:solidFill>
                  <a:srgbClr val="002060"/>
                </a:solidFill>
              </a:rPr>
            </a:br>
            <a:endParaRPr lang="en-US" dirty="0"/>
          </a:p>
        </p:txBody>
      </p:sp>
      <p:sp>
        <p:nvSpPr>
          <p:cNvPr id="3" name="Content Placeholder 2"/>
          <p:cNvSpPr>
            <a:spLocks noGrp="1"/>
          </p:cNvSpPr>
          <p:nvPr>
            <p:ph idx="1"/>
          </p:nvPr>
        </p:nvSpPr>
        <p:spPr/>
        <p:txBody>
          <a:bodyPr>
            <a:normAutofit/>
          </a:bodyPr>
          <a:lstStyle/>
          <a:p>
            <a:r>
              <a:rPr lang="en-US" sz="3000" dirty="0" smtClean="0">
                <a:latin typeface="Arial" pitchFamily="34" charset="0"/>
                <a:cs typeface="Arial" pitchFamily="34" charset="0"/>
              </a:rPr>
              <a:t>You will submit the </a:t>
            </a:r>
            <a:r>
              <a:rPr lang="en-US" sz="3000" u="sng" dirty="0" smtClean="0">
                <a:solidFill>
                  <a:srgbClr val="FFC000"/>
                </a:solidFill>
                <a:latin typeface="Arial" pitchFamily="34" charset="0"/>
                <a:cs typeface="Arial" pitchFamily="34" charset="0"/>
              </a:rPr>
              <a:t>Grant Application Form </a:t>
            </a:r>
            <a:r>
              <a:rPr lang="en-US" sz="3000" dirty="0" smtClean="0">
                <a:latin typeface="Arial" pitchFamily="34" charset="0"/>
                <a:cs typeface="Arial" pitchFamily="34" charset="0"/>
              </a:rPr>
              <a:t>and electronically upload other items using the NEA-GO system two weeks after your Grants.gov application deadline.</a:t>
            </a:r>
          </a:p>
          <a:p>
            <a:endParaRPr lang="en-US" sz="3000" dirty="0" smtClean="0">
              <a:latin typeface="Arial" pitchFamily="34" charset="0"/>
              <a:cs typeface="Arial" pitchFamily="34" charset="0"/>
            </a:endParaRPr>
          </a:p>
          <a:p>
            <a:r>
              <a:rPr lang="en-US" sz="3000" dirty="0" smtClean="0">
                <a:latin typeface="Arial" pitchFamily="34" charset="0"/>
                <a:cs typeface="Arial" pitchFamily="34" charset="0"/>
              </a:rPr>
              <a:t>Prepare these materials well in advance of the application deadline and have them ready to upload once NEA-GO becomes available to you.</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Welcome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513116"/>
            <a:ext cx="8229600" cy="4953000"/>
          </a:xfrm>
        </p:spPr>
        <p:txBody>
          <a:bodyPr>
            <a:noAutofit/>
          </a:bodyPr>
          <a:lstStyle/>
          <a:p>
            <a:pPr algn="ctr">
              <a:buNone/>
            </a:pPr>
            <a:r>
              <a:rPr lang="en-US" dirty="0" smtClean="0">
                <a:latin typeface="Arial" pitchFamily="34" charset="0"/>
                <a:cs typeface="Arial" pitchFamily="34" charset="0"/>
              </a:rPr>
              <a:t>	The National Endowment for the Arts is a public agency dedicated to advancing artistic excellence,  creativity, and innovation for the benefit of individuals and communities. The NEA awards grants to arts organizations of all sizes across all 50 states and 6 U.S. territories.</a:t>
            </a:r>
          </a:p>
          <a:p>
            <a:pPr>
              <a:buNone/>
            </a:pPr>
            <a:endParaRPr lang="en-US" sz="3600" dirty="0"/>
          </a:p>
          <a:p>
            <a:pPr>
              <a:buNone/>
            </a:pPr>
            <a:r>
              <a:rPr lang="en-US" sz="3600" dirty="0" smtClean="0"/>
              <a:t>	</a:t>
            </a:r>
            <a:endParaRPr lang="en-US" sz="3600" dirty="0"/>
          </a:p>
        </p:txBody>
      </p:sp>
      <p:pic>
        <p:nvPicPr>
          <p:cNvPr id="4" name="Picture 2"/>
          <p:cNvPicPr>
            <a:picLocks noChangeAspect="1" noChangeArrowheads="1"/>
          </p:cNvPicPr>
          <p:nvPr/>
        </p:nvPicPr>
        <p:blipFill>
          <a:blip r:embed="rId3" cstate="print"/>
          <a:srcRect/>
          <a:stretch>
            <a:fillRect/>
          </a:stretch>
        </p:blipFill>
        <p:spPr bwMode="auto">
          <a:xfrm>
            <a:off x="2667000" y="5410200"/>
            <a:ext cx="3886200" cy="111692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pitchFamily="34" charset="0"/>
                <a:cs typeface="Arial" pitchFamily="34" charset="0"/>
              </a:rPr>
              <a:t>NEA </a:t>
            </a:r>
            <a:r>
              <a:rPr lang="en-US" sz="3600" dirty="0" err="1" smtClean="0">
                <a:latin typeface="Arial" pitchFamily="34" charset="0"/>
                <a:cs typeface="Arial" pitchFamily="34" charset="0"/>
              </a:rPr>
              <a:t>GrantsOnline</a:t>
            </a:r>
            <a:r>
              <a:rPr lang="en-US" sz="3600" dirty="0" smtClean="0">
                <a:latin typeface="Arial" pitchFamily="34" charset="0"/>
                <a:cs typeface="Arial" pitchFamily="34" charset="0"/>
              </a:rPr>
              <a:t>™ System (NEA-GO)</a:t>
            </a:r>
            <a:r>
              <a:rPr lang="en-US" b="1" dirty="0" smtClean="0">
                <a:solidFill>
                  <a:srgbClr val="002060"/>
                </a:solidFill>
              </a:rPr>
              <a:t/>
            </a:r>
            <a:br>
              <a:rPr lang="en-US" b="1" dirty="0" smtClean="0">
                <a:solidFill>
                  <a:srgbClr val="002060"/>
                </a:solidFill>
              </a:rPr>
            </a:br>
            <a:endParaRPr lang="en-US" dirty="0"/>
          </a:p>
        </p:txBody>
      </p:sp>
      <p:sp>
        <p:nvSpPr>
          <p:cNvPr id="3" name="Content Placeholder 2"/>
          <p:cNvSpPr>
            <a:spLocks noGrp="1"/>
          </p:cNvSpPr>
          <p:nvPr>
            <p:ph idx="1"/>
          </p:nvPr>
        </p:nvSpPr>
        <p:spPr>
          <a:xfrm>
            <a:off x="457200" y="1295400"/>
            <a:ext cx="8229600" cy="4876800"/>
          </a:xfrm>
        </p:spPr>
        <p:txBody>
          <a:bodyPr>
            <a:normAutofit lnSpcReduction="10000"/>
          </a:bodyPr>
          <a:lstStyle/>
          <a:p>
            <a:pPr>
              <a:buNone/>
            </a:pPr>
            <a:r>
              <a:rPr lang="en-US" sz="2800" dirty="0" smtClean="0">
                <a:latin typeface="Arial" pitchFamily="34" charset="0"/>
                <a:cs typeface="Arial" pitchFamily="34" charset="0"/>
              </a:rPr>
              <a:t>Accessing the system:</a:t>
            </a:r>
          </a:p>
          <a:p>
            <a:pPr>
              <a:buNone/>
            </a:pPr>
            <a:endParaRPr lang="en-US" sz="2800" dirty="0" smtClean="0">
              <a:latin typeface="Arial" pitchFamily="34" charset="0"/>
              <a:cs typeface="Arial" pitchFamily="34" charset="0"/>
            </a:endParaRPr>
          </a:p>
          <a:p>
            <a:r>
              <a:rPr lang="en-US" sz="2400" dirty="0" smtClean="0">
                <a:latin typeface="Arial" pitchFamily="34" charset="0"/>
                <a:cs typeface="Arial" pitchFamily="34" charset="0"/>
              </a:rPr>
              <a:t>Go to </a:t>
            </a:r>
            <a:r>
              <a:rPr lang="en-US" sz="2400" dirty="0" smtClean="0">
                <a:solidFill>
                  <a:srgbClr val="FFC000"/>
                </a:solidFill>
                <a:latin typeface="Arial" pitchFamily="34" charset="0"/>
                <a:cs typeface="Arial" pitchFamily="34" charset="0"/>
              </a:rPr>
              <a:t>“Track My Application” </a:t>
            </a:r>
            <a:r>
              <a:rPr lang="en-US" sz="2400" dirty="0" smtClean="0">
                <a:latin typeface="Arial" pitchFamily="34" charset="0"/>
                <a:cs typeface="Arial" pitchFamily="34" charset="0"/>
              </a:rPr>
              <a:t>at </a:t>
            </a:r>
            <a:r>
              <a:rPr lang="en-US" sz="2400" b="1" dirty="0" smtClean="0">
                <a:latin typeface="Arial" pitchFamily="34" charset="0"/>
                <a:cs typeface="Arial" pitchFamily="34" charset="0"/>
              </a:rPr>
              <a:t>Grants.gov</a:t>
            </a:r>
          </a:p>
          <a:p>
            <a:r>
              <a:rPr lang="en-US" sz="2400" dirty="0" smtClean="0">
                <a:latin typeface="Arial" pitchFamily="34" charset="0"/>
                <a:cs typeface="Arial" pitchFamily="34" charset="0"/>
              </a:rPr>
              <a:t>The </a:t>
            </a:r>
            <a:r>
              <a:rPr lang="en-US" sz="2400" b="1" dirty="0" smtClean="0">
                <a:latin typeface="Arial" pitchFamily="34" charset="0"/>
                <a:cs typeface="Arial" pitchFamily="34" charset="0"/>
              </a:rPr>
              <a:t>notes box </a:t>
            </a:r>
            <a:r>
              <a:rPr lang="en-US" sz="2400" dirty="0" smtClean="0">
                <a:latin typeface="Arial" pitchFamily="34" charset="0"/>
                <a:cs typeface="Arial" pitchFamily="34" charset="0"/>
              </a:rPr>
              <a:t>will have a </a:t>
            </a:r>
            <a:r>
              <a:rPr lang="en-US" sz="2400" b="1" dirty="0" smtClean="0">
                <a:latin typeface="Arial" pitchFamily="34" charset="0"/>
                <a:cs typeface="Arial" pitchFamily="34" charset="0"/>
              </a:rPr>
              <a:t>link to NEA-GO </a:t>
            </a:r>
            <a:r>
              <a:rPr lang="en-US" sz="2400" dirty="0" smtClean="0">
                <a:latin typeface="Arial" pitchFamily="34" charset="0"/>
                <a:cs typeface="Arial" pitchFamily="34" charset="0"/>
              </a:rPr>
              <a:t>and information about when the system will be open</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NEA-GO User Name = Grants.gov Tracking Number</a:t>
            </a:r>
          </a:p>
          <a:p>
            <a:r>
              <a:rPr lang="en-US" sz="2400" dirty="0" smtClean="0">
                <a:latin typeface="Arial" pitchFamily="34" charset="0"/>
                <a:cs typeface="Arial" pitchFamily="34" charset="0"/>
              </a:rPr>
              <a:t>NEA-GO Password = NEA Application Number</a:t>
            </a:r>
          </a:p>
          <a:p>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This information is available </a:t>
            </a:r>
            <a:r>
              <a:rPr lang="en-US" sz="2400" dirty="0" smtClean="0">
                <a:solidFill>
                  <a:srgbClr val="FFC000"/>
                </a:solidFill>
                <a:latin typeface="Arial" pitchFamily="34" charset="0"/>
                <a:cs typeface="Arial" pitchFamily="34" charset="0"/>
              </a:rPr>
              <a:t>2 days after you submit your SF-424 to Grants.gov </a:t>
            </a:r>
            <a:r>
              <a:rPr lang="en-US" sz="2400" dirty="0" smtClean="0">
                <a:latin typeface="Arial" pitchFamily="34" charset="0"/>
                <a:cs typeface="Arial" pitchFamily="34" charset="0"/>
              </a:rPr>
              <a:t>(but no earlier than 10 days before the NEA application deadline).</a:t>
            </a:r>
          </a:p>
          <a:p>
            <a:endParaRPr lang="en-US" dirty="0" smtClean="0"/>
          </a:p>
          <a:p>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Grants.gov </a:t>
            </a:r>
            <a:r>
              <a:rPr lang="en-US" dirty="0" smtClean="0">
                <a:solidFill>
                  <a:srgbClr val="FFC000"/>
                </a:solidFill>
              </a:rPr>
              <a:t>“Track My Application”</a:t>
            </a:r>
            <a:endParaRPr lang="en-US" dirty="0">
              <a:solidFill>
                <a:srgbClr val="FFC00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18238" y="1170585"/>
            <a:ext cx="8915400" cy="567164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NEA-GO (NEA Grants Online)</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58581" y="1371600"/>
            <a:ext cx="9038121" cy="4800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800" dirty="0" smtClean="0">
                <a:latin typeface="Arial" pitchFamily="34" charset="0"/>
                <a:cs typeface="Arial" pitchFamily="34" charset="0"/>
              </a:rPr>
              <a:t>Please read the guidelines carefully</a:t>
            </a:r>
          </a:p>
          <a:p>
            <a:r>
              <a:rPr lang="en-US" sz="2800" dirty="0" smtClean="0">
                <a:latin typeface="Arial" pitchFamily="34" charset="0"/>
                <a:cs typeface="Arial" pitchFamily="34" charset="0"/>
              </a:rPr>
              <a:t>Be aware of the new application deadlines</a:t>
            </a:r>
          </a:p>
          <a:p>
            <a:r>
              <a:rPr lang="en-US" sz="2800" dirty="0" smtClean="0">
                <a:solidFill>
                  <a:schemeClr val="tx1">
                    <a:lumMod val="65000"/>
                    <a:lumOff val="35000"/>
                  </a:schemeClr>
                </a:solidFill>
                <a:latin typeface="Arial" pitchFamily="34" charset="0"/>
                <a:cs typeface="Arial" pitchFamily="34" charset="0"/>
              </a:rPr>
              <a:t>The NEA does not fund general operating or seasonal support.</a:t>
            </a:r>
          </a:p>
          <a:p>
            <a:pPr lvl="1"/>
            <a:r>
              <a:rPr lang="en-US" sz="2400" dirty="0" smtClean="0">
                <a:solidFill>
                  <a:schemeClr val="tx1">
                    <a:lumMod val="65000"/>
                    <a:lumOff val="35000"/>
                  </a:schemeClr>
                </a:solidFill>
                <a:latin typeface="Arial" pitchFamily="34" charset="0"/>
                <a:cs typeface="Arial" pitchFamily="34" charset="0"/>
              </a:rPr>
              <a:t>Your project should be a </a:t>
            </a:r>
            <a:r>
              <a:rPr lang="en-US" sz="2400" b="1" dirty="0" smtClean="0">
                <a:solidFill>
                  <a:srgbClr val="FFC000"/>
                </a:solidFill>
                <a:latin typeface="Arial" pitchFamily="34" charset="0"/>
                <a:cs typeface="Arial" pitchFamily="34" charset="0"/>
              </a:rPr>
              <a:t>distinct</a:t>
            </a:r>
            <a:r>
              <a:rPr lang="en-US" sz="2400" dirty="0" smtClean="0">
                <a:solidFill>
                  <a:schemeClr val="tx1">
                    <a:lumMod val="65000"/>
                    <a:lumOff val="35000"/>
                  </a:schemeClr>
                </a:solidFill>
                <a:latin typeface="Arial" pitchFamily="34" charset="0"/>
                <a:cs typeface="Arial" pitchFamily="34" charset="0"/>
              </a:rPr>
              <a:t> selection of your annual programming activities and not cover the entirety of your seasonal offerings. </a:t>
            </a:r>
          </a:p>
          <a:p>
            <a:pPr lvl="1"/>
            <a:r>
              <a:rPr lang="en-US" sz="2400" dirty="0" smtClean="0">
                <a:solidFill>
                  <a:schemeClr val="tx1">
                    <a:lumMod val="65000"/>
                    <a:lumOff val="35000"/>
                  </a:schemeClr>
                </a:solidFill>
                <a:latin typeface="Arial" pitchFamily="34" charset="0"/>
                <a:cs typeface="Arial" pitchFamily="34" charset="0"/>
              </a:rPr>
              <a:t>The only exception is for organizations that undertake only </a:t>
            </a:r>
            <a:r>
              <a:rPr lang="en-US" sz="2400" u="sng" dirty="0" smtClean="0">
                <a:solidFill>
                  <a:schemeClr val="tx1">
                    <a:lumMod val="65000"/>
                    <a:lumOff val="35000"/>
                  </a:schemeClr>
                </a:solidFill>
                <a:latin typeface="Arial" pitchFamily="34" charset="0"/>
                <a:cs typeface="Arial" pitchFamily="34" charset="0"/>
              </a:rPr>
              <a:t>one</a:t>
            </a:r>
            <a:r>
              <a:rPr lang="en-US" sz="2400" dirty="0" smtClean="0">
                <a:solidFill>
                  <a:schemeClr val="tx1">
                    <a:lumMod val="65000"/>
                    <a:lumOff val="35000"/>
                  </a:schemeClr>
                </a:solidFill>
                <a:latin typeface="Arial" pitchFamily="34" charset="0"/>
                <a:cs typeface="Arial" pitchFamily="34" charset="0"/>
              </a:rPr>
              <a:t> activity per year, such as a festival.</a:t>
            </a:r>
          </a:p>
          <a:p>
            <a:endParaRPr lang="en-US" sz="2800" dirty="0" smtClean="0">
              <a:latin typeface="Arial"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a:buNone/>
            </a:pPr>
            <a:r>
              <a:rPr lang="en-US" sz="2800" dirty="0" smtClean="0">
                <a:solidFill>
                  <a:schemeClr val="tx1">
                    <a:lumMod val="65000"/>
                    <a:lumOff val="35000"/>
                  </a:schemeClr>
                </a:solidFill>
                <a:latin typeface="Arial" pitchFamily="34" charset="0"/>
                <a:cs typeface="Arial" pitchFamily="34" charset="0"/>
              </a:rPr>
              <a:t>BE SPECIFIC</a:t>
            </a:r>
          </a:p>
          <a:p>
            <a:r>
              <a:rPr lang="en-US" sz="2800" dirty="0" smtClean="0">
                <a:solidFill>
                  <a:schemeClr val="tx1">
                    <a:lumMod val="65000"/>
                    <a:lumOff val="35000"/>
                  </a:schemeClr>
                </a:solidFill>
                <a:latin typeface="Arial" pitchFamily="34" charset="0"/>
                <a:cs typeface="Arial" pitchFamily="34" charset="0"/>
              </a:rPr>
              <a:t>Apply for </a:t>
            </a:r>
            <a:r>
              <a:rPr lang="en-US" sz="2800" dirty="0" smtClean="0">
                <a:solidFill>
                  <a:srgbClr val="FFC000"/>
                </a:solidFill>
                <a:latin typeface="Arial" pitchFamily="34" charset="0"/>
                <a:cs typeface="Arial" pitchFamily="34" charset="0"/>
              </a:rPr>
              <a:t>different phases </a:t>
            </a:r>
            <a:r>
              <a:rPr lang="en-US" sz="2800" dirty="0" smtClean="0">
                <a:solidFill>
                  <a:schemeClr val="tx1">
                    <a:lumMod val="65000"/>
                    <a:lumOff val="35000"/>
                  </a:schemeClr>
                </a:solidFill>
                <a:latin typeface="Arial" pitchFamily="34" charset="0"/>
                <a:cs typeface="Arial" pitchFamily="34" charset="0"/>
              </a:rPr>
              <a:t>of a project (e.g. commission, development, workshop, premiere, performance).</a:t>
            </a:r>
          </a:p>
          <a:p>
            <a:r>
              <a:rPr lang="en-US" sz="2800" dirty="0" smtClean="0">
                <a:solidFill>
                  <a:schemeClr val="tx1">
                    <a:lumMod val="65000"/>
                    <a:lumOff val="35000"/>
                  </a:schemeClr>
                </a:solidFill>
                <a:latin typeface="Arial" pitchFamily="34" charset="0"/>
                <a:cs typeface="Arial" pitchFamily="34" charset="0"/>
              </a:rPr>
              <a:t>Be clear about the planned project activities.</a:t>
            </a:r>
          </a:p>
          <a:p>
            <a:r>
              <a:rPr lang="en-US" sz="2800" dirty="0" smtClean="0">
                <a:solidFill>
                  <a:schemeClr val="tx1">
                    <a:lumMod val="65000"/>
                    <a:lumOff val="35000"/>
                  </a:schemeClr>
                </a:solidFill>
                <a:latin typeface="Arial" pitchFamily="34" charset="0"/>
                <a:cs typeface="Arial" pitchFamily="34" charset="0"/>
              </a:rPr>
              <a:t>An indication of repertoire to be programmed is an important part of review.  </a:t>
            </a:r>
          </a:p>
          <a:p>
            <a:r>
              <a:rPr lang="en-US" sz="2800" dirty="0" smtClean="0">
                <a:solidFill>
                  <a:schemeClr val="tx1">
                    <a:lumMod val="65000"/>
                    <a:lumOff val="35000"/>
                  </a:schemeClr>
                </a:solidFill>
                <a:latin typeface="Arial" pitchFamily="34" charset="0"/>
                <a:cs typeface="Arial" pitchFamily="34" charset="0"/>
              </a:rPr>
              <a:t>Don’t assume the panel is familiar with the work of your organization</a:t>
            </a:r>
          </a:p>
          <a:p>
            <a:r>
              <a:rPr lang="en-US" sz="2800" dirty="0" smtClean="0">
                <a:solidFill>
                  <a:schemeClr val="tx1">
                    <a:lumMod val="65000"/>
                    <a:lumOff val="35000"/>
                  </a:schemeClr>
                </a:solidFill>
                <a:latin typeface="Arial" pitchFamily="34" charset="0"/>
                <a:cs typeface="Arial" pitchFamily="34" charset="0"/>
              </a:rPr>
              <a:t>List artists under consideration if artists are not yet confirmed</a:t>
            </a:r>
          </a:p>
          <a:p>
            <a:endParaRPr lang="en-US" sz="2800" dirty="0" smtClean="0">
              <a:solidFill>
                <a:schemeClr val="tx1">
                  <a:lumMod val="65000"/>
                  <a:lumOff val="35000"/>
                </a:schemeClr>
              </a:solidFill>
              <a:latin typeface="Gill Sans MT"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800" dirty="0" smtClean="0">
                <a:solidFill>
                  <a:schemeClr val="tx1">
                    <a:lumMod val="65000"/>
                    <a:lumOff val="35000"/>
                  </a:schemeClr>
                </a:solidFill>
                <a:latin typeface="Arial" pitchFamily="34" charset="0"/>
                <a:cs typeface="Arial" pitchFamily="34" charset="0"/>
              </a:rPr>
              <a:t>CHOOSE COMPELLING </a:t>
            </a:r>
            <a:r>
              <a:rPr lang="en-US" sz="2800" dirty="0" smtClean="0">
                <a:solidFill>
                  <a:srgbClr val="FFC000"/>
                </a:solidFill>
                <a:latin typeface="Arial" pitchFamily="34" charset="0"/>
                <a:cs typeface="Arial" pitchFamily="34" charset="0"/>
              </a:rPr>
              <a:t>WORK SAMPLES</a:t>
            </a:r>
          </a:p>
          <a:p>
            <a:r>
              <a:rPr lang="en-US" sz="2400" dirty="0" smtClean="0">
                <a:solidFill>
                  <a:schemeClr val="tx1">
                    <a:lumMod val="65000"/>
                    <a:lumOff val="35000"/>
                  </a:schemeClr>
                </a:solidFill>
                <a:latin typeface="Arial" pitchFamily="34" charset="0"/>
                <a:cs typeface="Arial" pitchFamily="34" charset="0"/>
              </a:rPr>
              <a:t>Work samples are a vital part of your proposal.</a:t>
            </a:r>
          </a:p>
          <a:p>
            <a:r>
              <a:rPr lang="en-US" sz="2400" dirty="0" smtClean="0">
                <a:solidFill>
                  <a:schemeClr val="tx1">
                    <a:lumMod val="65000"/>
                    <a:lumOff val="35000"/>
                  </a:schemeClr>
                </a:solidFill>
                <a:latin typeface="Arial" pitchFamily="34" charset="0"/>
                <a:cs typeface="Arial" pitchFamily="34" charset="0"/>
              </a:rPr>
              <a:t>Selections should relate as directly as possible to your proposed project.</a:t>
            </a:r>
          </a:p>
          <a:p>
            <a:r>
              <a:rPr lang="en-US" sz="2400" dirty="0" smtClean="0">
                <a:solidFill>
                  <a:schemeClr val="tx1">
                    <a:lumMod val="65000"/>
                    <a:lumOff val="35000"/>
                  </a:schemeClr>
                </a:solidFill>
                <a:latin typeface="Arial" pitchFamily="34" charset="0"/>
                <a:cs typeface="Arial" pitchFamily="34" charset="0"/>
              </a:rPr>
              <a:t>Selections should be of recent recordings (within the past two years). Check the guidelines for requirements.</a:t>
            </a:r>
          </a:p>
          <a:p>
            <a:r>
              <a:rPr lang="en-US" sz="2400" dirty="0" smtClean="0">
                <a:solidFill>
                  <a:schemeClr val="tx1">
                    <a:lumMod val="65000"/>
                    <a:lumOff val="35000"/>
                  </a:schemeClr>
                </a:solidFill>
                <a:latin typeface="Arial" pitchFamily="34" charset="0"/>
                <a:cs typeface="Arial" pitchFamily="34" charset="0"/>
              </a:rPr>
              <a:t>Selections should include examples of previous similar activities, proposed artists, and works to be performed or presented.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0" y="1295400"/>
            <a:ext cx="9144000" cy="5257800"/>
          </a:xfrm>
        </p:spPr>
        <p:txBody>
          <a:bodyPr>
            <a:noAutofit/>
          </a:bodyPr>
          <a:lstStyle/>
          <a:p>
            <a:pPr>
              <a:spcBef>
                <a:spcPts val="0"/>
              </a:spcBef>
              <a:buNone/>
            </a:pPr>
            <a:r>
              <a:rPr lang="en-US" sz="1800" cap="all" dirty="0" smtClean="0">
                <a:solidFill>
                  <a:schemeClr val="tx1">
                    <a:lumMod val="65000"/>
                    <a:lumOff val="35000"/>
                  </a:schemeClr>
                </a:solidFill>
                <a:latin typeface="Arial" pitchFamily="34" charset="0"/>
                <a:cs typeface="Arial" pitchFamily="34" charset="0"/>
              </a:rPr>
              <a:t>Choosing the correct </a:t>
            </a:r>
            <a:r>
              <a:rPr lang="en-US" sz="1800" cap="all" dirty="0" smtClean="0">
                <a:solidFill>
                  <a:srgbClr val="FFC000"/>
                </a:solidFill>
                <a:latin typeface="Arial" pitchFamily="34" charset="0"/>
                <a:cs typeface="Arial" pitchFamily="34" charset="0"/>
              </a:rPr>
              <a:t>discipline</a:t>
            </a:r>
          </a:p>
          <a:p>
            <a:pPr>
              <a:spcBef>
                <a:spcPts val="600"/>
              </a:spcBef>
            </a:pPr>
            <a:r>
              <a:rPr lang="en-US" sz="1800" dirty="0" smtClean="0">
                <a:solidFill>
                  <a:schemeClr val="tx1">
                    <a:lumMod val="65000"/>
                    <a:lumOff val="35000"/>
                  </a:schemeClr>
                </a:solidFill>
                <a:latin typeface="Arial" pitchFamily="34" charset="0"/>
                <a:cs typeface="Arial" pitchFamily="34" charset="0"/>
              </a:rPr>
              <a:t>Apply to the discipline that is </a:t>
            </a:r>
            <a:r>
              <a:rPr lang="en-US" sz="1800" dirty="0" smtClean="0">
                <a:solidFill>
                  <a:srgbClr val="FFC000"/>
                </a:solidFill>
                <a:latin typeface="Arial" pitchFamily="34" charset="0"/>
                <a:cs typeface="Arial" pitchFamily="34" charset="0"/>
              </a:rPr>
              <a:t>most closely aligned</a:t>
            </a:r>
            <a:r>
              <a:rPr lang="en-US" sz="1800" dirty="0" smtClean="0">
                <a:solidFill>
                  <a:schemeClr val="tx1">
                    <a:lumMod val="65000"/>
                    <a:lumOff val="35000"/>
                  </a:schemeClr>
                </a:solidFill>
                <a:latin typeface="Arial" pitchFamily="34" charset="0"/>
                <a:cs typeface="Arial" pitchFamily="34" charset="0"/>
              </a:rPr>
              <a:t> with your </a:t>
            </a:r>
            <a:r>
              <a:rPr lang="en-US" sz="1800" dirty="0" smtClean="0">
                <a:solidFill>
                  <a:srgbClr val="FFC000"/>
                </a:solidFill>
                <a:latin typeface="Arial" pitchFamily="34" charset="0"/>
                <a:cs typeface="Arial" pitchFamily="34" charset="0"/>
              </a:rPr>
              <a:t>proposed project.</a:t>
            </a:r>
          </a:p>
          <a:p>
            <a:pPr>
              <a:spcBef>
                <a:spcPts val="0"/>
              </a:spcBef>
            </a:pPr>
            <a:endParaRPr lang="en-US" sz="1800" dirty="0" smtClean="0">
              <a:solidFill>
                <a:srgbClr val="FFC000"/>
              </a:solidFill>
              <a:latin typeface="Arial" pitchFamily="34" charset="0"/>
              <a:cs typeface="Arial" pitchFamily="34" charset="0"/>
            </a:endParaRPr>
          </a:p>
          <a:p>
            <a:pPr>
              <a:spcBef>
                <a:spcPts val="0"/>
              </a:spcBef>
            </a:pPr>
            <a:r>
              <a:rPr lang="en-US" sz="1800" dirty="0" smtClean="0">
                <a:solidFill>
                  <a:srgbClr val="FFC000"/>
                </a:solidFill>
                <a:latin typeface="Arial" pitchFamily="34" charset="0"/>
                <a:cs typeface="Arial" pitchFamily="34" charset="0"/>
              </a:rPr>
              <a:t>PRESENTING &amp; MULTIDISCIPLINARY WORKS</a:t>
            </a:r>
            <a:r>
              <a:rPr lang="en-US" sz="1800" dirty="0" smtClean="0">
                <a:solidFill>
                  <a:schemeClr val="tx1">
                    <a:lumMod val="65000"/>
                    <a:lumOff val="35000"/>
                  </a:schemeClr>
                </a:solidFill>
                <a:latin typeface="Arial" pitchFamily="34" charset="0"/>
                <a:cs typeface="Arial" pitchFamily="34" charset="0"/>
              </a:rPr>
              <a:t>: Single discipline presenting projects should apply to that discipline</a:t>
            </a:r>
          </a:p>
          <a:p>
            <a:pPr>
              <a:spcBef>
                <a:spcPts val="0"/>
              </a:spcBef>
            </a:pPr>
            <a:endParaRPr lang="en-US" sz="1800" dirty="0" smtClean="0">
              <a:solidFill>
                <a:srgbClr val="FFFF00"/>
              </a:solidFill>
              <a:latin typeface="Arial" pitchFamily="34" charset="0"/>
              <a:cs typeface="Arial" pitchFamily="34" charset="0"/>
            </a:endParaRPr>
          </a:p>
          <a:p>
            <a:pPr>
              <a:spcBef>
                <a:spcPts val="0"/>
              </a:spcBef>
            </a:pPr>
            <a:r>
              <a:rPr lang="en-US" sz="1800" dirty="0" smtClean="0">
                <a:solidFill>
                  <a:srgbClr val="FFC000"/>
                </a:solidFill>
                <a:latin typeface="Arial" pitchFamily="34" charset="0"/>
                <a:cs typeface="Arial" pitchFamily="34" charset="0"/>
              </a:rPr>
              <a:t>SHOULD MY PROJECT BE SUBMITTED TO OPERA OR ARTS EDUCATION?</a:t>
            </a:r>
          </a:p>
          <a:p>
            <a:pPr>
              <a:spcBef>
                <a:spcPts val="0"/>
              </a:spcBef>
            </a:pPr>
            <a:r>
              <a:rPr lang="en-US" sz="1800" b="1" dirty="0" smtClean="0">
                <a:solidFill>
                  <a:srgbClr val="00B050"/>
                </a:solidFill>
                <a:latin typeface="Arial" pitchFamily="34" charset="0"/>
                <a:cs typeface="Arial" pitchFamily="34" charset="0"/>
              </a:rPr>
              <a:t>Apply to OPERA if </a:t>
            </a:r>
            <a:r>
              <a:rPr lang="en-US" sz="1800" dirty="0" smtClean="0">
                <a:latin typeface="Arial" pitchFamily="34" charset="0"/>
                <a:cs typeface="Arial" pitchFamily="34" charset="0"/>
              </a:rPr>
              <a:t>your project:  </a:t>
            </a:r>
          </a:p>
          <a:p>
            <a:pPr lvl="1">
              <a:spcBef>
                <a:spcPts val="0"/>
              </a:spcBef>
            </a:pPr>
            <a:r>
              <a:rPr lang="en-US" sz="1800" dirty="0" smtClean="0">
                <a:latin typeface="Arial" pitchFamily="34" charset="0"/>
                <a:cs typeface="Arial" pitchFamily="34" charset="0"/>
              </a:rPr>
              <a:t>Comprises short-term arts exposure, arts appreciation, or intergenerational activity</a:t>
            </a:r>
            <a:endParaRPr lang="en-US" sz="1800" b="1" dirty="0" smtClean="0">
              <a:solidFill>
                <a:srgbClr val="00B050"/>
              </a:solidFill>
              <a:latin typeface="Arial" pitchFamily="34" charset="0"/>
              <a:cs typeface="Arial" pitchFamily="34" charset="0"/>
              <a:sym typeface="Wingdings" pitchFamily="2" charset="2"/>
            </a:endParaRPr>
          </a:p>
          <a:p>
            <a:pPr lvl="0">
              <a:spcBef>
                <a:spcPts val="0"/>
              </a:spcBef>
            </a:pPr>
            <a:r>
              <a:rPr lang="en-US" sz="1800" b="1" dirty="0" smtClean="0">
                <a:solidFill>
                  <a:srgbClr val="00B050"/>
                </a:solidFill>
                <a:latin typeface="Arial" pitchFamily="34" charset="0"/>
                <a:cs typeface="Arial" pitchFamily="34" charset="0"/>
              </a:rPr>
              <a:t>Apply to Arts Education if</a:t>
            </a:r>
            <a:r>
              <a:rPr lang="en-US" sz="1800" dirty="0" smtClean="0">
                <a:latin typeface="Arial" pitchFamily="34" charset="0"/>
                <a:cs typeface="Arial" pitchFamily="34" charset="0"/>
              </a:rPr>
              <a:t> your project: </a:t>
            </a:r>
          </a:p>
          <a:p>
            <a:pPr lvl="1">
              <a:spcBef>
                <a:spcPts val="0"/>
              </a:spcBef>
            </a:pPr>
            <a:r>
              <a:rPr lang="en-US" sz="1800" dirty="0" smtClean="0">
                <a:latin typeface="Arial" pitchFamily="34" charset="0"/>
                <a:cs typeface="Arial" pitchFamily="34" charset="0"/>
              </a:rPr>
              <a:t>Comprises in-depth, curriculum-based arts education for youth (ages 5-18), and</a:t>
            </a:r>
          </a:p>
          <a:p>
            <a:pPr lvl="1">
              <a:spcBef>
                <a:spcPts val="0"/>
              </a:spcBef>
            </a:pPr>
            <a:r>
              <a:rPr lang="en-US" sz="1800" dirty="0" smtClean="0">
                <a:latin typeface="Arial" pitchFamily="34" charset="0"/>
                <a:cs typeface="Arial" pitchFamily="34" charset="0"/>
              </a:rPr>
              <a:t>Aligns with national/state arts education standards, </a:t>
            </a:r>
          </a:p>
          <a:p>
            <a:pPr lvl="1">
              <a:spcBef>
                <a:spcPts val="0"/>
              </a:spcBef>
            </a:pPr>
            <a:r>
              <a:rPr lang="en-US" sz="1800" dirty="0" smtClean="0">
                <a:latin typeface="Arial" pitchFamily="34" charset="0"/>
                <a:cs typeface="Arial" pitchFamily="34" charset="0"/>
              </a:rPr>
              <a:t>or is for professional development of teachers or teaching artists and education or community leaders</a:t>
            </a:r>
          </a:p>
          <a:p>
            <a:pPr lvl="1">
              <a:spcBef>
                <a:spcPts val="0"/>
              </a:spcBef>
            </a:pPr>
            <a:r>
              <a:rPr lang="en-US" sz="1800" dirty="0" smtClean="0">
                <a:solidFill>
                  <a:schemeClr val="tx1">
                    <a:lumMod val="65000"/>
                    <a:lumOff val="35000"/>
                  </a:schemeClr>
                </a:solidFill>
                <a:latin typeface="Arial" pitchFamily="34" charset="0"/>
                <a:cs typeface="Arial" pitchFamily="34" charset="0"/>
              </a:rPr>
              <a:t>February deadline = Community-based projects</a:t>
            </a:r>
          </a:p>
          <a:p>
            <a:pPr lvl="1">
              <a:spcBef>
                <a:spcPts val="0"/>
              </a:spcBef>
            </a:pPr>
            <a:r>
              <a:rPr lang="en-US" sz="1800" dirty="0" smtClean="0">
                <a:solidFill>
                  <a:schemeClr val="tx1">
                    <a:lumMod val="65000"/>
                    <a:lumOff val="35000"/>
                  </a:schemeClr>
                </a:solidFill>
                <a:latin typeface="Arial" pitchFamily="34" charset="0"/>
                <a:cs typeface="Arial" pitchFamily="34" charset="0"/>
              </a:rPr>
              <a:t>July deadline = School-based projects</a:t>
            </a:r>
          </a:p>
          <a:p>
            <a:pPr lvl="1">
              <a:spcBef>
                <a:spcPts val="0"/>
              </a:spcBef>
            </a:pPr>
            <a:r>
              <a:rPr lang="en-US" sz="1800" dirty="0" smtClean="0">
                <a:solidFill>
                  <a:schemeClr val="tx1">
                    <a:lumMod val="65000"/>
                    <a:lumOff val="35000"/>
                  </a:schemeClr>
                </a:solidFill>
                <a:latin typeface="Arial" pitchFamily="34" charset="0"/>
                <a:cs typeface="Arial" pitchFamily="34" charset="0"/>
              </a:rPr>
              <a:t>Contact Denise Brandenburg, 202-682-5044 or </a:t>
            </a:r>
            <a:r>
              <a:rPr lang="en-US" sz="1800" dirty="0" smtClean="0">
                <a:solidFill>
                  <a:schemeClr val="tx1">
                    <a:lumMod val="65000"/>
                    <a:lumOff val="35000"/>
                  </a:schemeClr>
                </a:solidFill>
                <a:latin typeface="Arial" pitchFamily="34" charset="0"/>
                <a:cs typeface="Arial" pitchFamily="34" charset="0"/>
                <a:hlinkClick r:id="rId3"/>
              </a:rPr>
              <a:t>brandenburg@arts.gov</a:t>
            </a:r>
            <a:endParaRPr lang="en-US" sz="1800" dirty="0" smtClean="0">
              <a:solidFill>
                <a:schemeClr val="tx1">
                  <a:lumMod val="65000"/>
                  <a:lumOff val="35000"/>
                </a:schemeClr>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800" cap="all" dirty="0" smtClean="0">
                <a:solidFill>
                  <a:schemeClr val="tx1">
                    <a:lumMod val="65000"/>
                    <a:lumOff val="35000"/>
                  </a:schemeClr>
                </a:solidFill>
                <a:latin typeface="Arial" pitchFamily="34" charset="0"/>
                <a:cs typeface="Arial" pitchFamily="34" charset="0"/>
              </a:rPr>
              <a:t>contact staff to receive panel feedback and advice</a:t>
            </a:r>
            <a:r>
              <a:rPr lang="en-US" sz="2800" b="1" cap="all" dirty="0" smtClean="0">
                <a:solidFill>
                  <a:schemeClr val="tx1">
                    <a:lumMod val="65000"/>
                    <a:lumOff val="35000"/>
                  </a:schemeClr>
                </a:solidFill>
                <a:latin typeface="Arial" pitchFamily="34" charset="0"/>
                <a:cs typeface="Arial" pitchFamily="34" charset="0"/>
              </a:rPr>
              <a:t>.</a:t>
            </a:r>
          </a:p>
          <a:p>
            <a:r>
              <a:rPr lang="en-US" sz="2800" dirty="0" smtClean="0">
                <a:solidFill>
                  <a:schemeClr val="tx1">
                    <a:lumMod val="65000"/>
                    <a:lumOff val="35000"/>
                  </a:schemeClr>
                </a:solidFill>
                <a:latin typeface="Arial" pitchFamily="34" charset="0"/>
                <a:cs typeface="Arial" pitchFamily="34" charset="0"/>
              </a:rPr>
              <a:t>Specialists are available to give you detailed panelist feedback. </a:t>
            </a:r>
          </a:p>
          <a:p>
            <a:r>
              <a:rPr lang="en-US" sz="2800" dirty="0" smtClean="0">
                <a:solidFill>
                  <a:schemeClr val="tx1">
                    <a:lumMod val="65000"/>
                    <a:lumOff val="35000"/>
                  </a:schemeClr>
                </a:solidFill>
                <a:latin typeface="Arial" pitchFamily="34" charset="0"/>
                <a:cs typeface="Arial" pitchFamily="34" charset="0"/>
              </a:rPr>
              <a:t>Helpful for all applicants to improve future applications. </a:t>
            </a:r>
          </a:p>
          <a:p>
            <a:r>
              <a:rPr lang="en-US" sz="2800" dirty="0" smtClean="0">
                <a:solidFill>
                  <a:schemeClr val="tx1">
                    <a:lumMod val="65000"/>
                    <a:lumOff val="35000"/>
                  </a:schemeClr>
                </a:solidFill>
                <a:latin typeface="Arial" pitchFamily="34" charset="0"/>
                <a:cs typeface="Arial" pitchFamily="34" charset="0"/>
              </a:rPr>
              <a:t> Additionally, staff is available for guidance before you submit an application.</a:t>
            </a:r>
          </a:p>
          <a:p>
            <a:endParaRPr lang="en-US" sz="2800" dirty="0" smtClean="0">
              <a:solidFill>
                <a:schemeClr val="tx1">
                  <a:lumMod val="65000"/>
                  <a:lumOff val="35000"/>
                </a:schemeClr>
              </a:solidFill>
              <a:latin typeface="Gill Sans MT"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FAQs &amp; Past Grants</a:t>
            </a:r>
            <a:endParaRPr lang="en-US" dirty="0">
              <a:latin typeface="Arial" pitchFamily="34" charset="0"/>
              <a:cs typeface="Arial" pitchFamily="34" charset="0"/>
            </a:endParaRPr>
          </a:p>
        </p:txBody>
      </p:sp>
      <p:pic>
        <p:nvPicPr>
          <p:cNvPr id="5122" name="Picture 2"/>
          <p:cNvPicPr>
            <a:picLocks noGrp="1" noChangeAspect="1" noChangeArrowheads="1"/>
          </p:cNvPicPr>
          <p:nvPr>
            <p:ph idx="1"/>
          </p:nvPr>
        </p:nvPicPr>
        <p:blipFill>
          <a:blip r:embed="rId2" cstate="print"/>
          <a:srcRect l="10718" t="8308" r="12249"/>
          <a:stretch>
            <a:fillRect/>
          </a:stretch>
        </p:blipFill>
        <p:spPr bwMode="auto">
          <a:xfrm>
            <a:off x="533400" y="2057400"/>
            <a:ext cx="3859612" cy="3810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10718" t="8308" r="12249"/>
          <a:stretch>
            <a:fillRect/>
          </a:stretch>
        </p:blipFill>
        <p:spPr bwMode="auto">
          <a:xfrm>
            <a:off x="4724400" y="2057400"/>
            <a:ext cx="3935783" cy="381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Sample Applications</a:t>
            </a:r>
            <a:endParaRPr lang="en-US" sz="4000"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l="10313" t="18750" r="19688" b="7500"/>
          <a:stretch>
            <a:fillRect/>
          </a:stretch>
        </p:blipFill>
        <p:spPr bwMode="auto">
          <a:xfrm>
            <a:off x="3581400" y="1828800"/>
            <a:ext cx="4808941" cy="3799590"/>
          </a:xfrm>
          <a:prstGeom prst="rect">
            <a:avLst/>
          </a:prstGeom>
          <a:noFill/>
          <a:ln w="9525">
            <a:noFill/>
            <a:miter lim="800000"/>
            <a:headEnd/>
            <a:tailEnd/>
          </a:ln>
        </p:spPr>
      </p:pic>
      <p:sp>
        <p:nvSpPr>
          <p:cNvPr id="7" name="TextBox 6"/>
          <p:cNvSpPr txBox="1"/>
          <p:nvPr/>
        </p:nvSpPr>
        <p:spPr>
          <a:xfrm>
            <a:off x="381000" y="1447800"/>
            <a:ext cx="2895600" cy="4247317"/>
          </a:xfrm>
          <a:prstGeom prst="rect">
            <a:avLst/>
          </a:prstGeom>
          <a:noFill/>
        </p:spPr>
        <p:txBody>
          <a:bodyPr wrap="square" rtlCol="0">
            <a:spAutoFit/>
          </a:bodyPr>
          <a:lstStyle/>
          <a:p>
            <a:pPr algn="ctr"/>
            <a:r>
              <a:rPr lang="en-US" sz="2800" dirty="0" smtClean="0">
                <a:latin typeface="Arial" pitchFamily="34" charset="0"/>
                <a:cs typeface="Arial" pitchFamily="34" charset="0"/>
              </a:rPr>
              <a:t>Examples of previously submitted application narratives can be found in our </a:t>
            </a:r>
            <a:r>
              <a:rPr lang="en-US" sz="2800" dirty="0" smtClean="0">
                <a:solidFill>
                  <a:srgbClr val="FFC000"/>
                </a:solidFill>
                <a:latin typeface="Arial" pitchFamily="34" charset="0"/>
                <a:cs typeface="Arial" pitchFamily="34" charset="0"/>
              </a:rPr>
              <a:t>FOIA Reading Room</a:t>
            </a:r>
            <a:r>
              <a:rPr lang="en-US" sz="2800" dirty="0" smtClean="0">
                <a:latin typeface="Arial" pitchFamily="34" charset="0"/>
                <a:cs typeface="Arial" pitchFamily="34" charset="0"/>
              </a:rPr>
              <a:t> at </a:t>
            </a:r>
            <a:r>
              <a:rPr lang="en-US" sz="2800" dirty="0" smtClean="0">
                <a:latin typeface="Arial" pitchFamily="34" charset="0"/>
                <a:cs typeface="Arial" pitchFamily="34" charset="0"/>
                <a:hlinkClick r:id="rId3"/>
              </a:rPr>
              <a:t>www.arts.gov</a:t>
            </a:r>
            <a:r>
              <a:rPr lang="en-US" sz="2800" dirty="0" smtClean="0">
                <a:latin typeface="Arial" pitchFamily="34" charset="0"/>
                <a:cs typeface="Arial" pitchFamily="34" charset="0"/>
              </a:rPr>
              <a:t>.</a:t>
            </a:r>
          </a:p>
          <a:p>
            <a:endParaRPr lang="en-US" dirty="0">
              <a:latin typeface="Arial" pitchFamily="34" charset="0"/>
              <a:cs typeface="Arial" pitchFamily="34" charset="0"/>
            </a:endParaRPr>
          </a:p>
        </p:txBody>
      </p:sp>
      <p:sp>
        <p:nvSpPr>
          <p:cNvPr id="5" name="Left Arrow 4"/>
          <p:cNvSpPr/>
          <p:nvPr/>
        </p:nvSpPr>
        <p:spPr>
          <a:xfrm>
            <a:off x="4996542" y="444137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Opera Overview</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a:buNone/>
            </a:pPr>
            <a:r>
              <a:rPr lang="en-US" dirty="0" smtClean="0">
                <a:latin typeface="Arial" pitchFamily="34" charset="0"/>
                <a:cs typeface="Arial" pitchFamily="34" charset="0"/>
              </a:rPr>
              <a:t>	</a:t>
            </a:r>
            <a:endParaRPr lang="en-US" dirty="0">
              <a:latin typeface="Arial" pitchFamily="34" charset="0"/>
              <a:cs typeface="Arial" pitchFamily="34" charset="0"/>
            </a:endParaRPr>
          </a:p>
        </p:txBody>
      </p:sp>
      <p:pic>
        <p:nvPicPr>
          <p:cNvPr id="4" name="Picture 3" descr="opera tagxedo.jpg"/>
          <p:cNvPicPr>
            <a:picLocks noChangeAspect="1"/>
          </p:cNvPicPr>
          <p:nvPr/>
        </p:nvPicPr>
        <p:blipFill>
          <a:blip r:embed="rId3" cstate="print"/>
          <a:srcRect l="1961" t="2222" r="1961" b="5555"/>
          <a:stretch>
            <a:fillRect/>
          </a:stretch>
        </p:blipFill>
        <p:spPr>
          <a:xfrm>
            <a:off x="1828800" y="1294493"/>
            <a:ext cx="5334000" cy="527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Accessibility</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fontScale="62500" lnSpcReduction="20000"/>
          </a:bodyPr>
          <a:lstStyle/>
          <a:p>
            <a:pPr eaLnBrk="0" hangingPunct="0">
              <a:buNone/>
              <a:tabLst>
                <a:tab pos="457200" algn="l"/>
              </a:tabLst>
              <a:defRPr/>
            </a:pPr>
            <a:r>
              <a:rPr lang="en-US" dirty="0" smtClean="0">
                <a:latin typeface="Arial" pitchFamily="34" charset="0"/>
                <a:cs typeface="Arial" pitchFamily="34" charset="0"/>
              </a:rPr>
              <a:t>Things to consider when planning your project:</a:t>
            </a:r>
          </a:p>
          <a:p>
            <a:pPr eaLnBrk="0" hangingPunct="0">
              <a:tabLst>
                <a:tab pos="457200" algn="l"/>
              </a:tabLst>
              <a:defRPr/>
            </a:pPr>
            <a:endParaRPr lang="en-US" b="1" dirty="0" smtClean="0">
              <a:latin typeface="Arial" pitchFamily="34" charset="0"/>
              <a:cs typeface="Arial" pitchFamily="34" charset="0"/>
            </a:endParaRPr>
          </a:p>
          <a:p>
            <a:pPr eaLnBrk="0" hangingPunct="0">
              <a:tabLst>
                <a:tab pos="457200" algn="l"/>
              </a:tabLst>
              <a:defRPr/>
            </a:pPr>
            <a:r>
              <a:rPr lang="en-US" b="1" dirty="0" smtClean="0">
                <a:latin typeface="Arial" pitchFamily="34" charset="0"/>
                <a:cs typeface="Arial" pitchFamily="34" charset="0"/>
              </a:rPr>
              <a:t>Sign interpretation </a:t>
            </a:r>
            <a:r>
              <a:rPr lang="en-US" dirty="0" smtClean="0">
                <a:latin typeface="Arial" pitchFamily="34" charset="0"/>
                <a:cs typeface="Arial" pitchFamily="34" charset="0"/>
              </a:rPr>
              <a:t>of panels or community workshops, upon request</a:t>
            </a:r>
          </a:p>
          <a:p>
            <a:pPr eaLnBrk="0" hangingPunct="0">
              <a:tabLst>
                <a:tab pos="457200" algn="l"/>
              </a:tabLst>
              <a:defRPr/>
            </a:pPr>
            <a:endParaRPr lang="en-US" b="1" dirty="0" smtClean="0">
              <a:latin typeface="Arial" pitchFamily="34" charset="0"/>
              <a:cs typeface="Arial" pitchFamily="34" charset="0"/>
            </a:endParaRPr>
          </a:p>
          <a:p>
            <a:pPr eaLnBrk="0" hangingPunct="0">
              <a:tabLst>
                <a:tab pos="457200" algn="l"/>
              </a:tabLst>
              <a:defRPr/>
            </a:pPr>
            <a:r>
              <a:rPr lang="en-US" b="1" dirty="0" smtClean="0">
                <a:latin typeface="Arial" pitchFamily="34" charset="0"/>
                <a:cs typeface="Arial" pitchFamily="34" charset="0"/>
              </a:rPr>
              <a:t>Accessible electronic versions </a:t>
            </a:r>
            <a:r>
              <a:rPr lang="en-US" dirty="0" smtClean="0">
                <a:latin typeface="Arial" pitchFamily="34" charset="0"/>
                <a:cs typeface="Arial" pitchFamily="34" charset="0"/>
              </a:rPr>
              <a:t>of print material and publications, upon request</a:t>
            </a:r>
          </a:p>
          <a:p>
            <a:pPr eaLnBrk="0" hangingPunct="0">
              <a:buNone/>
              <a:tabLst>
                <a:tab pos="457200" algn="l"/>
              </a:tabLst>
              <a:defRPr/>
            </a:pPr>
            <a:endParaRPr lang="en-US" b="1" dirty="0" smtClean="0">
              <a:latin typeface="Arial" pitchFamily="34" charset="0"/>
              <a:cs typeface="Arial" pitchFamily="34" charset="0"/>
            </a:endParaRPr>
          </a:p>
          <a:p>
            <a:pPr eaLnBrk="0" hangingPunct="0">
              <a:tabLst>
                <a:tab pos="457200" algn="l"/>
              </a:tabLst>
              <a:defRPr/>
            </a:pPr>
            <a:r>
              <a:rPr lang="en-US" b="1" dirty="0" smtClean="0">
                <a:latin typeface="Arial" pitchFamily="34" charset="0"/>
                <a:cs typeface="Arial" pitchFamily="34" charset="0"/>
              </a:rPr>
              <a:t>Wheelchair accessible </a:t>
            </a:r>
            <a:r>
              <a:rPr lang="en-US" dirty="0" smtClean="0">
                <a:latin typeface="Arial" pitchFamily="34" charset="0"/>
                <a:cs typeface="Arial" pitchFamily="34" charset="0"/>
              </a:rPr>
              <a:t>venues</a:t>
            </a:r>
          </a:p>
          <a:p>
            <a:pPr eaLnBrk="0" hangingPunct="0">
              <a:tabLst>
                <a:tab pos="457200" algn="l"/>
              </a:tabLst>
              <a:defRPr/>
            </a:pPr>
            <a:endParaRPr lang="en-US" dirty="0" smtClean="0">
              <a:latin typeface="Arial" pitchFamily="34" charset="0"/>
              <a:cs typeface="Arial" pitchFamily="34" charset="0"/>
            </a:endParaRPr>
          </a:p>
          <a:p>
            <a:pPr eaLnBrk="0" hangingPunct="0">
              <a:tabLst>
                <a:tab pos="457200" algn="l"/>
              </a:tabLst>
              <a:defRPr/>
            </a:pPr>
            <a:r>
              <a:rPr lang="en-US" b="1" dirty="0" smtClean="0">
                <a:latin typeface="Arial" pitchFamily="34" charset="0"/>
                <a:cs typeface="Arial" pitchFamily="34" charset="0"/>
              </a:rPr>
              <a:t>Large-print</a:t>
            </a:r>
            <a:r>
              <a:rPr lang="en-US" dirty="0" smtClean="0">
                <a:latin typeface="Arial" pitchFamily="34" charset="0"/>
                <a:cs typeface="Arial" pitchFamily="34" charset="0"/>
              </a:rPr>
              <a:t>, high contrast labeling of exhibitions</a:t>
            </a:r>
          </a:p>
          <a:p>
            <a:pPr eaLnBrk="0" hangingPunct="0">
              <a:tabLst>
                <a:tab pos="457200" algn="l"/>
              </a:tabLst>
              <a:defRPr/>
            </a:pPr>
            <a:endParaRPr lang="en-US" b="1" dirty="0" smtClean="0">
              <a:latin typeface="Arial" pitchFamily="34" charset="0"/>
              <a:cs typeface="Arial" pitchFamily="34" charset="0"/>
            </a:endParaRPr>
          </a:p>
          <a:p>
            <a:pPr marL="338138" indent="-338138" eaLnBrk="0" hangingPunct="0">
              <a:tabLst>
                <a:tab pos="338138" algn="l"/>
              </a:tabLst>
              <a:defRPr/>
            </a:pPr>
            <a:r>
              <a:rPr lang="en-US" b="1" dirty="0" smtClean="0">
                <a:latin typeface="Arial" pitchFamily="34" charset="0"/>
                <a:cs typeface="Arial" pitchFamily="34" charset="0"/>
              </a:rPr>
              <a:t>Open or closed captioning </a:t>
            </a:r>
            <a:r>
              <a:rPr lang="en-US" dirty="0" smtClean="0">
                <a:latin typeface="Arial" pitchFamily="34" charset="0"/>
                <a:cs typeface="Arial" pitchFamily="34" charset="0"/>
              </a:rPr>
              <a:t>of broadcasts and educational videos</a:t>
            </a:r>
          </a:p>
          <a:p>
            <a:pPr marL="338138" indent="-338138" eaLnBrk="0" hangingPunct="0">
              <a:tabLst>
                <a:tab pos="338138" algn="l"/>
              </a:tabLst>
              <a:defRPr/>
            </a:pPr>
            <a:endParaRPr lang="en-US" dirty="0" smtClean="0">
              <a:latin typeface="Arial" pitchFamily="34" charset="0"/>
              <a:cs typeface="Arial" pitchFamily="34" charset="0"/>
            </a:endParaRPr>
          </a:p>
          <a:p>
            <a:pPr marL="338138" indent="-338138" eaLnBrk="0" hangingPunct="0">
              <a:tabLst>
                <a:tab pos="338138" algn="l"/>
              </a:tabLst>
              <a:defRPr/>
            </a:pPr>
            <a:r>
              <a:rPr lang="en-US" b="1" dirty="0" smtClean="0">
                <a:latin typeface="Arial" pitchFamily="34" charset="0"/>
                <a:cs typeface="Arial" pitchFamily="34" charset="0"/>
              </a:rPr>
              <a:t>Contact</a:t>
            </a:r>
            <a:r>
              <a:rPr lang="en-US" dirty="0" smtClean="0">
                <a:latin typeface="Arial" pitchFamily="34" charset="0"/>
                <a:cs typeface="Arial" pitchFamily="34" charset="0"/>
              </a:rPr>
              <a:t> the NEA’s Office of Accessibility for further guidance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Reminder: New This Year!</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304800" y="1600200"/>
            <a:ext cx="8382000" cy="4953000"/>
          </a:xfrm>
        </p:spPr>
        <p:txBody>
          <a:bodyPr>
            <a:normAutofit fontScale="92500" lnSpcReduction="10000"/>
          </a:bodyPr>
          <a:lstStyle/>
          <a:p>
            <a:r>
              <a:rPr lang="en-US" dirty="0" smtClean="0">
                <a:latin typeface="Arial" pitchFamily="34" charset="0"/>
                <a:cs typeface="Arial" pitchFamily="34" charset="0"/>
              </a:rPr>
              <a:t>Deadlines have changed</a:t>
            </a:r>
          </a:p>
          <a:p>
            <a:r>
              <a:rPr lang="en-US" dirty="0" smtClean="0">
                <a:latin typeface="Arial" pitchFamily="34" charset="0"/>
                <a:cs typeface="Arial" pitchFamily="34" charset="0"/>
              </a:rPr>
              <a:t>Our website (arts.gov) has a new look</a:t>
            </a:r>
          </a:p>
          <a:p>
            <a:r>
              <a:rPr lang="en-US" dirty="0" smtClean="0">
                <a:latin typeface="Arial" pitchFamily="34" charset="0"/>
                <a:cs typeface="Arial" pitchFamily="34" charset="0"/>
              </a:rPr>
              <a:t>Most application materials are now submitted online via NEA-GO; see the </a:t>
            </a:r>
            <a:r>
              <a:rPr lang="en-US" dirty="0" smtClean="0">
                <a:solidFill>
                  <a:srgbClr val="FFC000"/>
                </a:solidFill>
                <a:latin typeface="Arial" pitchFamily="34" charset="0"/>
                <a:cs typeface="Arial" pitchFamily="34" charset="0"/>
              </a:rPr>
              <a:t>“How to Apply” </a:t>
            </a:r>
            <a:r>
              <a:rPr lang="en-US" dirty="0" smtClean="0">
                <a:latin typeface="Arial" pitchFamily="34" charset="0"/>
                <a:cs typeface="Arial" pitchFamily="34" charset="0"/>
              </a:rPr>
              <a:t>instructions for details</a:t>
            </a:r>
          </a:p>
          <a:p>
            <a:r>
              <a:rPr lang="en-US" dirty="0" smtClean="0">
                <a:latin typeface="Arial" pitchFamily="34" charset="0"/>
                <a:cs typeface="Arial" pitchFamily="34" charset="0"/>
              </a:rPr>
              <a:t>No grants will be made under $10,000</a:t>
            </a:r>
          </a:p>
          <a:p>
            <a:r>
              <a:rPr lang="en-US" dirty="0" smtClean="0">
                <a:solidFill>
                  <a:schemeClr val="accent3"/>
                </a:solidFill>
                <a:latin typeface="Arial" pitchFamily="34" charset="0"/>
                <a:cs typeface="Arial" pitchFamily="34" charset="0"/>
              </a:rPr>
              <a:t>Letters of support are required for ALL applications</a:t>
            </a:r>
          </a:p>
          <a:p>
            <a:r>
              <a:rPr lang="en-US" dirty="0" smtClean="0">
                <a:latin typeface="Arial" pitchFamily="34" charset="0"/>
                <a:cs typeface="Arial" pitchFamily="34" charset="0"/>
              </a:rPr>
              <a:t>Program evaluation resources are available at arts.gov</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Questions?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ctr">
              <a:spcBef>
                <a:spcPts val="0"/>
              </a:spcBef>
              <a:buNone/>
            </a:pPr>
            <a:endParaRPr lang="en-US" sz="2400" dirty="0" smtClean="0">
              <a:latin typeface="Arial" pitchFamily="34" charset="0"/>
              <a:cs typeface="Arial" pitchFamily="34" charset="0"/>
            </a:endParaRPr>
          </a:p>
          <a:p>
            <a:pPr algn="ctr">
              <a:spcBef>
                <a:spcPts val="0"/>
              </a:spcBef>
              <a:buNone/>
            </a:pPr>
            <a:r>
              <a:rPr lang="en-US" sz="2400" dirty="0" smtClean="0">
                <a:latin typeface="Arial" pitchFamily="34" charset="0"/>
                <a:cs typeface="Arial" pitchFamily="34" charset="0"/>
              </a:rPr>
              <a:t>Guidelines are now available at:</a:t>
            </a:r>
          </a:p>
          <a:p>
            <a:pPr algn="ctr">
              <a:spcBef>
                <a:spcPts val="0"/>
              </a:spcBef>
              <a:buNone/>
            </a:pPr>
            <a:r>
              <a:rPr lang="en-US" sz="2000" dirty="0" smtClean="0">
                <a:latin typeface="Arial" pitchFamily="34" charset="0"/>
                <a:cs typeface="Arial" pitchFamily="34" charset="0"/>
                <a:hlinkClick r:id="rId3"/>
              </a:rPr>
              <a:t>http://arts.gov/grants/organizations-apply</a:t>
            </a:r>
            <a:endParaRPr lang="en-US" sz="2000" dirty="0" smtClean="0">
              <a:latin typeface="Arial" pitchFamily="34" charset="0"/>
              <a:cs typeface="Arial" pitchFamily="34" charset="0"/>
            </a:endParaRPr>
          </a:p>
          <a:p>
            <a:pPr algn="ctr">
              <a:spcBef>
                <a:spcPts val="0"/>
              </a:spcBef>
              <a:buNone/>
            </a:pPr>
            <a:endParaRPr lang="en-US" dirty="0" smtClean="0">
              <a:latin typeface="Arial" pitchFamily="34" charset="0"/>
              <a:cs typeface="Arial" pitchFamily="34" charset="0"/>
            </a:endParaRPr>
          </a:p>
          <a:p>
            <a:pPr algn="ctr">
              <a:spcBef>
                <a:spcPts val="0"/>
              </a:spcBef>
              <a:buNone/>
            </a:pPr>
            <a:endParaRPr lang="en-US" dirty="0" smtClean="0">
              <a:latin typeface="Arial" pitchFamily="34" charset="0"/>
              <a:cs typeface="Arial" pitchFamily="34" charset="0"/>
            </a:endParaRPr>
          </a:p>
          <a:p>
            <a:pPr algn="ctr">
              <a:spcBef>
                <a:spcPts val="0"/>
              </a:spcBef>
              <a:buNone/>
            </a:pPr>
            <a:r>
              <a:rPr lang="en-US" sz="2400" dirty="0" smtClean="0">
                <a:latin typeface="Arial" pitchFamily="34" charset="0"/>
                <a:cs typeface="Arial" pitchFamily="34" charset="0"/>
              </a:rPr>
              <a:t>For more information contact:</a:t>
            </a:r>
          </a:p>
          <a:p>
            <a:pPr algn="ctr">
              <a:spcBef>
                <a:spcPts val="0"/>
              </a:spcBef>
              <a:buNone/>
            </a:pPr>
            <a:endParaRPr lang="en-US" sz="2400" dirty="0" smtClean="0">
              <a:latin typeface="Arial" pitchFamily="34" charset="0"/>
              <a:cs typeface="Arial" pitchFamily="34" charset="0"/>
            </a:endParaRPr>
          </a:p>
          <a:p>
            <a:pPr algn="ctr">
              <a:spcBef>
                <a:spcPts val="0"/>
              </a:spcBef>
              <a:buNone/>
            </a:pPr>
            <a:r>
              <a:rPr lang="en-US" sz="2000" dirty="0" smtClean="0">
                <a:latin typeface="Arial" pitchFamily="34" charset="0"/>
                <a:cs typeface="Arial" pitchFamily="34" charset="0"/>
              </a:rPr>
              <a:t>Georgianna Paul</a:t>
            </a:r>
          </a:p>
          <a:p>
            <a:pPr algn="ctr">
              <a:spcBef>
                <a:spcPts val="0"/>
              </a:spcBef>
              <a:buNone/>
            </a:pPr>
            <a:r>
              <a:rPr lang="en-US" sz="2000" dirty="0" smtClean="0">
                <a:latin typeface="Arial" pitchFamily="34" charset="0"/>
                <a:cs typeface="Arial" pitchFamily="34" charset="0"/>
              </a:rPr>
              <a:t>Opera Specialist</a:t>
            </a:r>
          </a:p>
          <a:p>
            <a:pPr algn="ctr">
              <a:spcBef>
                <a:spcPts val="0"/>
              </a:spcBef>
              <a:buNone/>
            </a:pPr>
            <a:r>
              <a:rPr lang="en-US" sz="2000" dirty="0" smtClean="0">
                <a:latin typeface="Arial" pitchFamily="34" charset="0"/>
                <a:cs typeface="Arial" pitchFamily="34" charset="0"/>
              </a:rPr>
              <a:t>202.682.5600</a:t>
            </a:r>
          </a:p>
          <a:p>
            <a:pPr algn="ctr">
              <a:spcBef>
                <a:spcPts val="0"/>
              </a:spcBef>
              <a:buNone/>
            </a:pPr>
            <a:r>
              <a:rPr lang="en-US" sz="2000" dirty="0" smtClean="0">
                <a:latin typeface="Arial" pitchFamily="34" charset="0"/>
                <a:cs typeface="Arial" pitchFamily="34" charset="0"/>
                <a:hlinkClick r:id="rId4"/>
              </a:rPr>
              <a:t>paulg@arts.gov</a:t>
            </a:r>
            <a:endParaRPr lang="en-US" sz="2000" dirty="0" smtClean="0">
              <a:latin typeface="Arial" pitchFamily="34" charset="0"/>
              <a:cs typeface="Arial" pitchFamily="34" charset="0"/>
            </a:endParaRPr>
          </a:p>
          <a:p>
            <a:pPr>
              <a:buNone/>
            </a:pPr>
            <a:endParaRPr lang="en-US" dirty="0" smtClean="0"/>
          </a:p>
          <a:p>
            <a:pPr>
              <a:buNone/>
            </a:pP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Opera Overview</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t>
            </a:r>
          </a:p>
          <a:p>
            <a:pPr>
              <a:buNone/>
            </a:pPr>
            <a:endParaRPr lang="en-US" dirty="0">
              <a:latin typeface="Arial" pitchFamily="34" charset="0"/>
              <a:cs typeface="Arial" pitchFamily="34" charset="0"/>
            </a:endParaRPr>
          </a:p>
        </p:txBody>
      </p:sp>
      <p:sp>
        <p:nvSpPr>
          <p:cNvPr id="6" name="TextBox 5"/>
          <p:cNvSpPr txBox="1"/>
          <p:nvPr/>
        </p:nvSpPr>
        <p:spPr>
          <a:xfrm>
            <a:off x="762000" y="1295400"/>
            <a:ext cx="7620000" cy="5262979"/>
          </a:xfrm>
          <a:prstGeom prst="rect">
            <a:avLst/>
          </a:prstGeom>
          <a:noFill/>
        </p:spPr>
        <p:txBody>
          <a:bodyPr wrap="square" rtlCol="0">
            <a:spAutoFit/>
          </a:bodyPr>
          <a:lstStyle/>
          <a:p>
            <a:pPr algn="ctr"/>
            <a:r>
              <a:rPr lang="en-US" sz="2400" b="1" dirty="0" smtClean="0">
                <a:latin typeface="Arial" pitchFamily="34" charset="0"/>
                <a:cs typeface="Arial" pitchFamily="34" charset="0"/>
              </a:rPr>
              <a:t>Fiscal Year 2013 Opera Statistics</a:t>
            </a:r>
          </a:p>
          <a:p>
            <a:pPr algn="ctr"/>
            <a:endParaRPr lang="en-US" sz="2400" dirty="0" smtClean="0">
              <a:latin typeface="Arial" pitchFamily="34" charset="0"/>
              <a:cs typeface="Arial" pitchFamily="34" charset="0"/>
            </a:endParaRPr>
          </a:p>
          <a:p>
            <a:pPr algn="ctr"/>
            <a:r>
              <a:rPr lang="en-US" sz="2400" b="1" dirty="0" smtClean="0">
                <a:solidFill>
                  <a:srgbClr val="FFC000"/>
                </a:solidFill>
                <a:latin typeface="Arial" pitchFamily="34" charset="0"/>
                <a:cs typeface="Arial" pitchFamily="34" charset="0"/>
              </a:rPr>
              <a:t>Art Works I</a:t>
            </a:r>
          </a:p>
          <a:p>
            <a:pPr algn="ctr"/>
            <a:r>
              <a:rPr lang="en-US" sz="2400" b="1" dirty="0" smtClean="0">
                <a:latin typeface="Arial" pitchFamily="34" charset="0"/>
                <a:cs typeface="Arial" pitchFamily="34" charset="0"/>
              </a:rPr>
              <a:t>66</a:t>
            </a:r>
            <a:r>
              <a:rPr lang="en-US" sz="2400" dirty="0" smtClean="0">
                <a:latin typeface="Arial" pitchFamily="34" charset="0"/>
                <a:cs typeface="Arial" pitchFamily="34" charset="0"/>
              </a:rPr>
              <a:t> Applications Submitted</a:t>
            </a:r>
          </a:p>
          <a:p>
            <a:pPr algn="ctr"/>
            <a:r>
              <a:rPr lang="en-US" sz="2400" b="1" dirty="0" smtClean="0">
                <a:latin typeface="Arial" pitchFamily="34" charset="0"/>
                <a:cs typeface="Arial" pitchFamily="34" charset="0"/>
              </a:rPr>
              <a:t>38</a:t>
            </a:r>
            <a:r>
              <a:rPr lang="en-US" sz="2400" dirty="0" smtClean="0">
                <a:latin typeface="Arial" pitchFamily="34" charset="0"/>
                <a:cs typeface="Arial" pitchFamily="34" charset="0"/>
              </a:rPr>
              <a:t> Applications Recommended</a:t>
            </a:r>
          </a:p>
          <a:p>
            <a:pPr algn="ctr"/>
            <a:r>
              <a:rPr lang="en-US" sz="2400" b="1" dirty="0" smtClean="0">
                <a:latin typeface="Arial" pitchFamily="34" charset="0"/>
                <a:cs typeface="Arial" pitchFamily="34" charset="0"/>
              </a:rPr>
              <a:t>$1,140,000 </a:t>
            </a:r>
            <a:r>
              <a:rPr lang="en-US" sz="2400" dirty="0" smtClean="0">
                <a:latin typeface="Arial" pitchFamily="34" charset="0"/>
                <a:cs typeface="Arial" pitchFamily="34" charset="0"/>
              </a:rPr>
              <a:t>Total Amount Recommended</a:t>
            </a:r>
          </a:p>
          <a:p>
            <a:pPr algn="ctr"/>
            <a:endParaRPr lang="en-US" sz="2400" dirty="0" smtClean="0">
              <a:latin typeface="Arial" pitchFamily="34" charset="0"/>
              <a:cs typeface="Arial" pitchFamily="34" charset="0"/>
            </a:endParaRPr>
          </a:p>
          <a:p>
            <a:pPr algn="ctr"/>
            <a:r>
              <a:rPr lang="en-US" sz="2400" b="1" dirty="0" smtClean="0">
                <a:solidFill>
                  <a:srgbClr val="FFC000"/>
                </a:solidFill>
                <a:latin typeface="Arial" pitchFamily="34" charset="0"/>
                <a:cs typeface="Arial" pitchFamily="34" charset="0"/>
              </a:rPr>
              <a:t>Art Works II</a:t>
            </a:r>
          </a:p>
          <a:p>
            <a:pPr algn="ctr"/>
            <a:r>
              <a:rPr lang="en-US" sz="2400" b="1" dirty="0" smtClean="0">
                <a:latin typeface="Arial" pitchFamily="34" charset="0"/>
                <a:cs typeface="Arial" pitchFamily="34" charset="0"/>
              </a:rPr>
              <a:t>37</a:t>
            </a:r>
            <a:r>
              <a:rPr lang="en-US" sz="2400" dirty="0" smtClean="0">
                <a:latin typeface="Arial" pitchFamily="34" charset="0"/>
                <a:cs typeface="Arial" pitchFamily="34" charset="0"/>
              </a:rPr>
              <a:t> Applications Submitted</a:t>
            </a:r>
          </a:p>
          <a:p>
            <a:pPr algn="ctr"/>
            <a:r>
              <a:rPr lang="en-US" sz="2400" b="1" dirty="0" smtClean="0">
                <a:latin typeface="Arial" pitchFamily="34" charset="0"/>
                <a:cs typeface="Arial" pitchFamily="34" charset="0"/>
              </a:rPr>
              <a:t>22</a:t>
            </a:r>
            <a:r>
              <a:rPr lang="en-US" sz="2400" dirty="0" smtClean="0">
                <a:latin typeface="Arial" pitchFamily="34" charset="0"/>
                <a:cs typeface="Arial" pitchFamily="34" charset="0"/>
              </a:rPr>
              <a:t> Applications Recommended</a:t>
            </a:r>
          </a:p>
          <a:p>
            <a:pPr algn="ctr"/>
            <a:r>
              <a:rPr lang="en-US" sz="2400" b="1" dirty="0" smtClean="0">
                <a:latin typeface="Arial" pitchFamily="34" charset="0"/>
                <a:cs typeface="Arial" pitchFamily="34" charset="0"/>
              </a:rPr>
              <a:t>$787,000 </a:t>
            </a:r>
            <a:r>
              <a:rPr lang="en-US" sz="2400" dirty="0" smtClean="0">
                <a:latin typeface="Arial" pitchFamily="34" charset="0"/>
                <a:cs typeface="Arial" pitchFamily="34" charset="0"/>
              </a:rPr>
              <a:t>Total Amount Recommended</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FY13 Total: </a:t>
            </a:r>
            <a:r>
              <a:rPr lang="en-US" sz="2400" b="1" dirty="0" smtClean="0">
                <a:solidFill>
                  <a:srgbClr val="FFC000"/>
                </a:solidFill>
                <a:latin typeface="Arial" pitchFamily="34" charset="0"/>
                <a:cs typeface="Arial" pitchFamily="34" charset="0"/>
              </a:rPr>
              <a:t>60 grants made providing $1,927,000</a:t>
            </a:r>
            <a:r>
              <a:rPr lang="en-US" sz="2400" b="1" dirty="0" smtClean="0">
                <a:latin typeface="Arial" pitchFamily="34" charset="0"/>
                <a:cs typeface="Arial" pitchFamily="34" charset="0"/>
              </a:rPr>
              <a:t> </a:t>
            </a:r>
          </a:p>
          <a:p>
            <a:pPr algn="ctr"/>
            <a:r>
              <a:rPr lang="en-US" sz="2400" dirty="0" smtClean="0">
                <a:latin typeface="Arial" pitchFamily="34" charset="0"/>
                <a:cs typeface="Arial" pitchFamily="34" charset="0"/>
              </a:rPr>
              <a:t>of support to the opera field</a:t>
            </a:r>
            <a:endParaRPr lang="en-US" sz="24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Art Works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Arial" pitchFamily="34" charset="0"/>
                <a:cs typeface="Arial" pitchFamily="34" charset="0"/>
              </a:rPr>
              <a:t>Its guiding principles are at the center of everything we do at the NEA, referring to:</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The works of art themselves</a:t>
            </a:r>
          </a:p>
          <a:p>
            <a:r>
              <a:rPr lang="en-US" dirty="0" smtClean="0">
                <a:latin typeface="Arial" pitchFamily="34" charset="0"/>
                <a:cs typeface="Arial" pitchFamily="34" charset="0"/>
              </a:rPr>
              <a:t>The ways art works on audiences</a:t>
            </a:r>
          </a:p>
          <a:p>
            <a:r>
              <a:rPr lang="en-US" dirty="0" smtClean="0">
                <a:latin typeface="Arial" pitchFamily="34" charset="0"/>
                <a:cs typeface="Arial" pitchFamily="34" charset="0"/>
              </a:rPr>
              <a:t>Art </a:t>
            </a:r>
            <a:r>
              <a:rPr lang="en-US" b="1" dirty="0" smtClean="0">
                <a:latin typeface="Arial" pitchFamily="34" charset="0"/>
                <a:cs typeface="Arial" pitchFamily="34" charset="0"/>
              </a:rPr>
              <a:t>is</a:t>
            </a:r>
            <a:r>
              <a:rPr lang="en-US" dirty="0" smtClean="0">
                <a:latin typeface="Arial" pitchFamily="34" charset="0"/>
                <a:cs typeface="Arial" pitchFamily="34" charset="0"/>
              </a:rPr>
              <a:t> work for the artists and arts professionals who make up the field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Art Works Support Four Outcomes: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eaLnBrk="0" hangingPunct="0">
              <a:lnSpc>
                <a:spcPct val="150000"/>
              </a:lnSpc>
              <a:spcBef>
                <a:spcPts val="0"/>
              </a:spcBef>
              <a:buNone/>
              <a:tabLst>
                <a:tab pos="457200" algn="l"/>
              </a:tabLst>
              <a:defRPr/>
            </a:pPr>
            <a:r>
              <a:rPr lang="en-US" sz="4100" dirty="0" smtClean="0">
                <a:cs typeface="Arial" pitchFamily="34" charset="0"/>
              </a:rPr>
              <a:t>Projects must align with one of four outcomes:</a:t>
            </a:r>
          </a:p>
          <a:p>
            <a:pPr eaLnBrk="0" hangingPunct="0">
              <a:lnSpc>
                <a:spcPct val="150000"/>
              </a:lnSpc>
              <a:spcBef>
                <a:spcPts val="0"/>
              </a:spcBef>
              <a:tabLst>
                <a:tab pos="457200" algn="l"/>
              </a:tabLst>
              <a:defRPr/>
            </a:pPr>
            <a:r>
              <a:rPr lang="en-US" b="1" dirty="0" smtClean="0">
                <a:solidFill>
                  <a:schemeClr val="accent3"/>
                </a:solidFill>
                <a:latin typeface="Arial" pitchFamily="34" charset="0"/>
                <a:ea typeface="Calibri" pitchFamily="34" charset="0"/>
                <a:cs typeface="Arial" pitchFamily="34" charset="0"/>
              </a:rPr>
              <a:t>Creation</a:t>
            </a:r>
            <a:r>
              <a:rPr lang="en-US" b="1" dirty="0" smtClean="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The portfolio of American Art is expanded.</a:t>
            </a:r>
            <a:endParaRPr lang="en-US" dirty="0">
              <a:latin typeface="Arial" pitchFamily="34" charset="0"/>
              <a:ea typeface="Calibri" pitchFamily="34" charset="0"/>
              <a:cs typeface="Arial" pitchFamily="34" charset="0"/>
            </a:endParaRPr>
          </a:p>
          <a:p>
            <a:pPr eaLnBrk="0" hangingPunct="0">
              <a:lnSpc>
                <a:spcPct val="150000"/>
              </a:lnSpc>
              <a:spcBef>
                <a:spcPts val="0"/>
              </a:spcBef>
              <a:tabLst>
                <a:tab pos="457200" algn="l"/>
              </a:tabLst>
              <a:defRPr/>
            </a:pPr>
            <a:r>
              <a:rPr lang="en-US" b="1" dirty="0" smtClean="0">
                <a:solidFill>
                  <a:schemeClr val="accent3"/>
                </a:solidFill>
                <a:latin typeface="Arial" pitchFamily="34" charset="0"/>
                <a:ea typeface="Calibri" pitchFamily="34" charset="0"/>
                <a:cs typeface="Arial" pitchFamily="34" charset="0"/>
              </a:rPr>
              <a:t>Engagement</a:t>
            </a:r>
            <a:r>
              <a:rPr lang="en-US" b="1" dirty="0" smtClean="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Americans throughout the nation experience art.</a:t>
            </a:r>
            <a:endParaRPr lang="en-US" dirty="0">
              <a:latin typeface="Arial" pitchFamily="34" charset="0"/>
              <a:ea typeface="Calibri" pitchFamily="34" charset="0"/>
              <a:cs typeface="Arial" pitchFamily="34" charset="0"/>
            </a:endParaRPr>
          </a:p>
          <a:p>
            <a:pPr eaLnBrk="0" hangingPunct="0">
              <a:lnSpc>
                <a:spcPct val="150000"/>
              </a:lnSpc>
              <a:spcBef>
                <a:spcPts val="0"/>
              </a:spcBef>
              <a:tabLst>
                <a:tab pos="457200" algn="l"/>
              </a:tabLst>
              <a:defRPr/>
            </a:pPr>
            <a:r>
              <a:rPr lang="en-US" b="1" dirty="0" smtClean="0">
                <a:solidFill>
                  <a:schemeClr val="accent3"/>
                </a:solidFill>
                <a:latin typeface="Arial" pitchFamily="34" charset="0"/>
                <a:ea typeface="Calibri" pitchFamily="34" charset="0"/>
                <a:cs typeface="Arial" pitchFamily="34" charset="0"/>
              </a:rPr>
              <a:t>Learning</a:t>
            </a:r>
            <a:r>
              <a:rPr lang="en-US" b="1" dirty="0" smtClean="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Americans of all ages acquire knowledge or skills in the arts.</a:t>
            </a:r>
            <a:endParaRPr lang="en-US" dirty="0">
              <a:latin typeface="Arial" pitchFamily="34" charset="0"/>
              <a:ea typeface="Calibri" pitchFamily="34" charset="0"/>
              <a:cs typeface="Arial" pitchFamily="34" charset="0"/>
            </a:endParaRPr>
          </a:p>
          <a:p>
            <a:pPr eaLnBrk="0" hangingPunct="0">
              <a:lnSpc>
                <a:spcPct val="150000"/>
              </a:lnSpc>
              <a:spcBef>
                <a:spcPts val="0"/>
              </a:spcBef>
              <a:tabLst>
                <a:tab pos="457200" algn="l"/>
              </a:tabLst>
              <a:defRPr/>
            </a:pPr>
            <a:r>
              <a:rPr lang="en-US" b="1" dirty="0" smtClean="0">
                <a:solidFill>
                  <a:schemeClr val="accent3"/>
                </a:solidFill>
                <a:latin typeface="Arial" pitchFamily="34" charset="0"/>
                <a:ea typeface="Calibri" pitchFamily="34" charset="0"/>
                <a:cs typeface="Arial" pitchFamily="34" charset="0"/>
              </a:rPr>
              <a:t>Livability</a:t>
            </a:r>
            <a:r>
              <a:rPr lang="en-US" b="1" dirty="0" smtClean="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American communities are strengthened through the arts.</a:t>
            </a:r>
            <a:endParaRPr lang="en-US" dirty="0">
              <a:latin typeface="Arial" pitchFamily="34" charset="0"/>
              <a:ea typeface="Calibri"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Art Works Encourages Innovation</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5105400"/>
          </a:xfrm>
        </p:spPr>
        <p:txBody>
          <a:bodyPr>
            <a:normAutofit/>
          </a:bodyPr>
          <a:lstStyle/>
          <a:p>
            <a:pPr>
              <a:buNone/>
            </a:pPr>
            <a:r>
              <a:rPr lang="en-US" dirty="0" smtClean="0">
                <a:solidFill>
                  <a:schemeClr val="accent3"/>
                </a:solidFill>
                <a:latin typeface="Arial" pitchFamily="34" charset="0"/>
                <a:cs typeface="Arial" pitchFamily="34" charset="0"/>
              </a:rPr>
              <a:t>Innovative projects</a:t>
            </a:r>
            <a:r>
              <a:rPr lang="en-US" dirty="0" smtClean="0">
                <a:latin typeface="Arial" pitchFamily="34" charset="0"/>
                <a:cs typeface="Arial" pitchFamily="34" charset="0"/>
              </a:rPr>
              <a:t>:</a:t>
            </a:r>
          </a:p>
          <a:p>
            <a:r>
              <a:rPr lang="en-US" dirty="0" smtClean="0">
                <a:latin typeface="Arial" pitchFamily="34" charset="0"/>
                <a:cs typeface="Arial" pitchFamily="34" charset="0"/>
              </a:rPr>
              <a:t>Are likely to prove transformative with the potential for meaningful change</a:t>
            </a:r>
          </a:p>
          <a:p>
            <a:r>
              <a:rPr lang="en-US" dirty="0" smtClean="0">
                <a:latin typeface="Arial" pitchFamily="34" charset="0"/>
                <a:cs typeface="Arial" pitchFamily="34" charset="0"/>
              </a:rPr>
              <a:t>Are distinctive, offering fresh insights and new value for their fields and/or the public through unconventional solutions</a:t>
            </a:r>
          </a:p>
          <a:p>
            <a:r>
              <a:rPr lang="en-US" dirty="0" smtClean="0">
                <a:latin typeface="Arial" pitchFamily="34" charset="0"/>
                <a:cs typeface="Arial" pitchFamily="34" charset="0"/>
              </a:rPr>
              <a:t>Have the potential to be shared and/or emulated, or are likely to lead to other advances in the field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sz="3200" dirty="0" smtClean="0">
                <a:latin typeface="Arial" pitchFamily="34" charset="0"/>
                <a:cs typeface="Arial" pitchFamily="34" charset="0"/>
              </a:rPr>
              <a:t>Art Works supports projects in many disciplines: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1219200" y="1524000"/>
            <a:ext cx="5638800" cy="5105400"/>
          </a:xfrm>
        </p:spPr>
        <p:txBody>
          <a:bodyPr>
            <a:normAutofit fontScale="55000" lnSpcReduction="20000"/>
          </a:bodyPr>
          <a:lstStyle/>
          <a:p>
            <a:pPr>
              <a:spcBef>
                <a:spcPts val="0"/>
              </a:spcBef>
            </a:pPr>
            <a:r>
              <a:rPr lang="en-US" sz="4400" dirty="0" smtClean="0">
                <a:latin typeface="Arial" pitchFamily="34" charset="0"/>
                <a:cs typeface="Arial" pitchFamily="34" charset="0"/>
              </a:rPr>
              <a:t>Artist Communities	</a:t>
            </a:r>
          </a:p>
          <a:p>
            <a:pPr>
              <a:spcBef>
                <a:spcPts val="0"/>
              </a:spcBef>
            </a:pPr>
            <a:r>
              <a:rPr lang="en-US" sz="4400" dirty="0" smtClean="0">
                <a:latin typeface="Arial" pitchFamily="34" charset="0"/>
                <a:cs typeface="Arial" pitchFamily="34" charset="0"/>
              </a:rPr>
              <a:t>Arts Education	</a:t>
            </a:r>
          </a:p>
          <a:p>
            <a:pPr>
              <a:spcBef>
                <a:spcPts val="0"/>
              </a:spcBef>
            </a:pPr>
            <a:r>
              <a:rPr lang="en-US" sz="4400" dirty="0" smtClean="0">
                <a:latin typeface="Arial" pitchFamily="34" charset="0"/>
                <a:cs typeface="Arial" pitchFamily="34" charset="0"/>
              </a:rPr>
              <a:t>Dance			</a:t>
            </a:r>
            <a:endParaRPr lang="en-US" sz="4400" dirty="0" smtClean="0">
              <a:solidFill>
                <a:srgbClr val="FFC000"/>
              </a:solidFill>
              <a:latin typeface="Arial" pitchFamily="34" charset="0"/>
              <a:cs typeface="Arial" pitchFamily="34" charset="0"/>
            </a:endParaRPr>
          </a:p>
          <a:p>
            <a:pPr>
              <a:spcBef>
                <a:spcPts val="0"/>
              </a:spcBef>
            </a:pPr>
            <a:r>
              <a:rPr lang="en-US" sz="4400" dirty="0" smtClean="0">
                <a:latin typeface="Arial" pitchFamily="34" charset="0"/>
                <a:cs typeface="Arial" pitchFamily="34" charset="0"/>
              </a:rPr>
              <a:t>Design		</a:t>
            </a:r>
          </a:p>
          <a:p>
            <a:pPr>
              <a:spcBef>
                <a:spcPts val="0"/>
              </a:spcBef>
            </a:pPr>
            <a:r>
              <a:rPr lang="en-US" sz="4400" dirty="0" smtClean="0">
                <a:latin typeface="Arial" pitchFamily="34" charset="0"/>
                <a:cs typeface="Arial" pitchFamily="34" charset="0"/>
              </a:rPr>
              <a:t>Folk &amp; Traditional Arts</a:t>
            </a:r>
          </a:p>
          <a:p>
            <a:pPr>
              <a:spcBef>
                <a:spcPts val="0"/>
              </a:spcBef>
            </a:pPr>
            <a:r>
              <a:rPr lang="en-US" sz="4400" dirty="0" smtClean="0">
                <a:latin typeface="Arial" pitchFamily="34" charset="0"/>
                <a:cs typeface="Arial" pitchFamily="34" charset="0"/>
              </a:rPr>
              <a:t>Literature </a:t>
            </a:r>
          </a:p>
          <a:p>
            <a:pPr>
              <a:spcBef>
                <a:spcPts val="0"/>
              </a:spcBef>
            </a:pPr>
            <a:r>
              <a:rPr lang="en-US" sz="4400" dirty="0" smtClean="0">
                <a:latin typeface="Arial" pitchFamily="34" charset="0"/>
                <a:cs typeface="Arial" pitchFamily="34" charset="0"/>
              </a:rPr>
              <a:t>Local Arts Agencies</a:t>
            </a:r>
          </a:p>
          <a:p>
            <a:r>
              <a:rPr lang="en-US" sz="4400" dirty="0" smtClean="0">
                <a:latin typeface="Arial" pitchFamily="34" charset="0"/>
                <a:cs typeface="Arial" pitchFamily="34" charset="0"/>
              </a:rPr>
              <a:t>Media Arts</a:t>
            </a:r>
          </a:p>
          <a:p>
            <a:r>
              <a:rPr lang="en-US" sz="4400" dirty="0" smtClean="0">
                <a:latin typeface="Arial" pitchFamily="34" charset="0"/>
                <a:cs typeface="Arial" pitchFamily="34" charset="0"/>
              </a:rPr>
              <a:t>Museums</a:t>
            </a:r>
          </a:p>
          <a:p>
            <a:r>
              <a:rPr lang="en-US" sz="4400" dirty="0" smtClean="0">
                <a:latin typeface="Arial" pitchFamily="34" charset="0"/>
                <a:cs typeface="Arial" pitchFamily="34" charset="0"/>
              </a:rPr>
              <a:t>Music</a:t>
            </a:r>
          </a:p>
          <a:p>
            <a:r>
              <a:rPr lang="en-US" sz="4400" b="1" dirty="0" smtClean="0">
                <a:solidFill>
                  <a:srgbClr val="FFC000"/>
                </a:solidFill>
                <a:latin typeface="Arial" pitchFamily="34" charset="0"/>
                <a:cs typeface="Arial" pitchFamily="34" charset="0"/>
              </a:rPr>
              <a:t>Opera</a:t>
            </a:r>
          </a:p>
          <a:p>
            <a:r>
              <a:rPr lang="en-US" sz="4400" dirty="0" smtClean="0">
                <a:latin typeface="Arial" pitchFamily="34" charset="0"/>
                <a:cs typeface="Arial" pitchFamily="34" charset="0"/>
              </a:rPr>
              <a:t>Presenting &amp; Multidisciplinary Works</a:t>
            </a:r>
          </a:p>
          <a:p>
            <a:r>
              <a:rPr lang="en-US" sz="4400" dirty="0" smtClean="0">
                <a:latin typeface="Arial" pitchFamily="34" charset="0"/>
                <a:cs typeface="Arial" pitchFamily="34" charset="0"/>
              </a:rPr>
              <a:t>Theater &amp; Musical Theater</a:t>
            </a:r>
          </a:p>
          <a:p>
            <a:r>
              <a:rPr lang="en-US" sz="4400" dirty="0" smtClean="0">
                <a:latin typeface="Arial" pitchFamily="34" charset="0"/>
                <a:cs typeface="Arial" pitchFamily="34" charset="0"/>
              </a:rPr>
              <a:t>Visual Arts	</a:t>
            </a:r>
            <a:r>
              <a:rPr lang="en-US" sz="2400" dirty="0" smtClean="0">
                <a:latin typeface="Arial" pitchFamily="34" charset="0"/>
                <a:cs typeface="Arial" pitchFamily="34" charset="0"/>
              </a:rPr>
              <a:t>	</a:t>
            </a:r>
            <a:endParaRPr lang="en-US" dirty="0"/>
          </a:p>
        </p:txBody>
      </p:sp>
      <p:sp>
        <p:nvSpPr>
          <p:cNvPr id="4" name="TextBox 3"/>
          <p:cNvSpPr txBox="1"/>
          <p:nvPr/>
        </p:nvSpPr>
        <p:spPr>
          <a:xfrm>
            <a:off x="1905000" y="3903345"/>
            <a:ext cx="5221311" cy="369332"/>
          </a:xfrm>
          <a:prstGeom prst="rect">
            <a:avLst/>
          </a:prstGeom>
          <a:noFill/>
        </p:spPr>
        <p:txBody>
          <a:bodyPr wrap="square" rtlCol="0">
            <a:spAutoFit/>
          </a:bodyPr>
          <a:lstStyle/>
          <a:p>
            <a:pPr algn="r"/>
            <a:r>
              <a:rPr lang="en-US" dirty="0" smtClean="0">
                <a:latin typeface="Arial" pitchFamily="34" charset="0"/>
                <a:cs typeface="Arial" pitchFamily="34" charset="0"/>
              </a:rPr>
              <a:t> </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7923</TotalTime>
  <Words>1654</Words>
  <Application>Microsoft Macintosh PowerPoint</Application>
  <PresentationFormat>On-screen Show (4:3)</PresentationFormat>
  <Paragraphs>330</Paragraphs>
  <Slides>42</Slides>
  <Notes>19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What we’ll cover today:</vt:lpstr>
      <vt:lpstr>Welcome</vt:lpstr>
      <vt:lpstr>Opera Overview</vt:lpstr>
      <vt:lpstr>Opera Overview</vt:lpstr>
      <vt:lpstr>Art Works</vt:lpstr>
      <vt:lpstr>Art Works Support Four Outcomes:</vt:lpstr>
      <vt:lpstr>Art Works Encourages Innovation</vt:lpstr>
      <vt:lpstr>Art Works supports projects in many disciplines:</vt:lpstr>
      <vt:lpstr>Requirements:</vt:lpstr>
      <vt:lpstr>Application Limits:</vt:lpstr>
      <vt:lpstr>Grant Amounts:</vt:lpstr>
      <vt:lpstr>The NEA Does Not Fund:</vt:lpstr>
      <vt:lpstr> Grant Review Process: </vt:lpstr>
      <vt:lpstr>Art Works Processing Timeline:</vt:lpstr>
      <vt:lpstr>February 20, 2014 NEA Application Deadline  Project start date must be on/after January 1, 2015</vt:lpstr>
      <vt:lpstr>July 24, 2014 Deadline NEA Application Deadline  Projects start date must be on/after June 1, 2015</vt:lpstr>
      <vt:lpstr>How to Apply</vt:lpstr>
      <vt:lpstr>How to Apply</vt:lpstr>
      <vt:lpstr>How to Apply</vt:lpstr>
      <vt:lpstr>How to Apply</vt:lpstr>
      <vt:lpstr>How to Apply</vt:lpstr>
      <vt:lpstr>How to Apply</vt:lpstr>
      <vt:lpstr>PowerPoint Presentation</vt:lpstr>
      <vt:lpstr>PowerPoint Presentation</vt:lpstr>
      <vt:lpstr>About Grants.gov</vt:lpstr>
      <vt:lpstr> About Grants.gov </vt:lpstr>
      <vt:lpstr>How to Apply</vt:lpstr>
      <vt:lpstr>NEA GrantsOnline™ System (NEA-GO) </vt:lpstr>
      <vt:lpstr>NEA GrantsOnline™ System (NEA-GO) </vt:lpstr>
      <vt:lpstr>Grants.gov “Track My Application”</vt:lpstr>
      <vt:lpstr>NEA-GO (NEA Grants Online)</vt:lpstr>
      <vt:lpstr>Application Tips</vt:lpstr>
      <vt:lpstr>Application Tips</vt:lpstr>
      <vt:lpstr>Application Tips</vt:lpstr>
      <vt:lpstr>Application Tips</vt:lpstr>
      <vt:lpstr>Application Tips</vt:lpstr>
      <vt:lpstr>FAQs &amp; Past Grants</vt:lpstr>
      <vt:lpstr>Sample Applications</vt:lpstr>
      <vt:lpstr>Accessibility</vt:lpstr>
      <vt:lpstr>Reminder: New This Year!</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Beattie</dc:creator>
  <cp:lastModifiedBy>NEA</cp:lastModifiedBy>
  <cp:revision>219</cp:revision>
  <dcterms:created xsi:type="dcterms:W3CDTF">2006-08-16T00:00:00Z</dcterms:created>
  <dcterms:modified xsi:type="dcterms:W3CDTF">2014-02-05T15:49:21Z</dcterms:modified>
</cp:coreProperties>
</file>