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7" r:id="rId2"/>
    <p:sldId id="295" r:id="rId3"/>
    <p:sldId id="261" r:id="rId4"/>
    <p:sldId id="266" r:id="rId5"/>
    <p:sldId id="263" r:id="rId6"/>
    <p:sldId id="277" r:id="rId7"/>
    <p:sldId id="278" r:id="rId8"/>
    <p:sldId id="276" r:id="rId9"/>
    <p:sldId id="265" r:id="rId10"/>
    <p:sldId id="280" r:id="rId11"/>
    <p:sldId id="267" r:id="rId12"/>
    <p:sldId id="270" r:id="rId13"/>
    <p:sldId id="283" r:id="rId14"/>
    <p:sldId id="272" r:id="rId15"/>
    <p:sldId id="279" r:id="rId16"/>
    <p:sldId id="305" r:id="rId17"/>
    <p:sldId id="306" r:id="rId18"/>
    <p:sldId id="298" r:id="rId19"/>
    <p:sldId id="284" r:id="rId20"/>
    <p:sldId id="285" r:id="rId21"/>
    <p:sldId id="286" r:id="rId22"/>
    <p:sldId id="287" r:id="rId23"/>
    <p:sldId id="299" r:id="rId24"/>
    <p:sldId id="290" r:id="rId25"/>
    <p:sldId id="291" r:id="rId26"/>
    <p:sldId id="300" r:id="rId27"/>
    <p:sldId id="289" r:id="rId28"/>
    <p:sldId id="292" r:id="rId29"/>
    <p:sldId id="297" r:id="rId30"/>
    <p:sldId id="293" r:id="rId31"/>
    <p:sldId id="301" r:id="rId32"/>
    <p:sldId id="302" r:id="rId33"/>
    <p:sldId id="303" r:id="rId34"/>
    <p:sldId id="304" r:id="rId35"/>
    <p:sldId id="294" r:id="rId36"/>
    <p:sldId id="296" r:id="rId37"/>
    <p:sldId id="273" r:id="rId38"/>
    <p:sldId id="282" r:id="rId39"/>
    <p:sldId id="281" r:id="rId4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77372" autoAdjust="0"/>
  </p:normalViewPr>
  <p:slideViewPr>
    <p:cSldViewPr>
      <p:cViewPr varScale="1">
        <p:scale>
          <a:sx n="121" d="100"/>
          <a:sy n="121" d="100"/>
        </p:scale>
        <p:origin x="-4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5608BC5-19A8-4B2B-A7B2-2E4D325310D1}" type="datetimeFigureOut">
              <a:rPr lang="en-US" smtClean="0"/>
              <a:pPr/>
              <a:t>2/5/14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F84D228-E2C1-4516-9E18-0FADFFF84A2D}" type="slidenum">
              <a:rPr lang="en-US" smtClean="0"/>
              <a:pPr/>
              <a:t>‹#›</a:t>
            </a:fld>
            <a:endParaRPr lang="en-US"/>
          </a:p>
        </p:txBody>
      </p:sp>
    </p:spTree>
    <p:extLst>
      <p:ext uri="{BB962C8B-B14F-4D97-AF65-F5344CB8AC3E}">
        <p14:creationId xmlns:p14="http://schemas.microsoft.com/office/powerpoint/2010/main" val="270506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84D228-E2C1-4516-9E18-0FADFFF84A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84D228-E2C1-4516-9E18-0FADFFF84A2D}"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arts.gov/grants/organizations-apply"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rants.g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randenburg@arts.go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www.arts.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vonschuttenbach@arts.gov" TargetMode="External"/><Relationship Id="rId4" Type="http://schemas.openxmlformats.org/officeDocument/2006/relationships/hyperlink" Target="mailto:nykyfora@arts.gov" TargetMode="External"/><Relationship Id="rId5" Type="http://schemas.openxmlformats.org/officeDocument/2006/relationships/hyperlink" Target="mailto:burnsc@arts.gov" TargetMode="External"/><Relationship Id="rId1" Type="http://schemas.openxmlformats.org/officeDocument/2006/relationships/slideLayout" Target="../slideLayouts/slideLayout2.xml"/><Relationship Id="rId2" Type="http://schemas.openxmlformats.org/officeDocument/2006/relationships/hyperlink" Target="http://arts.gov/grants/organizations-appl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848600" cy="1752600"/>
          </a:xfrm>
        </p:spPr>
        <p:txBody>
          <a:bodyPr>
            <a:normAutofit lnSpcReduction="10000"/>
          </a:bodyPr>
          <a:lstStyle/>
          <a:p>
            <a:r>
              <a:rPr lang="en-US" sz="4000" b="1" dirty="0" smtClean="0">
                <a:latin typeface="Arial" pitchFamily="34" charset="0"/>
                <a:cs typeface="Arial" pitchFamily="34" charset="0"/>
              </a:rPr>
              <a:t>Music</a:t>
            </a:r>
          </a:p>
          <a:p>
            <a:r>
              <a:rPr lang="en-US" dirty="0" smtClean="0">
                <a:latin typeface="Arial" pitchFamily="34" charset="0"/>
                <a:cs typeface="Arial" pitchFamily="34" charset="0"/>
              </a:rPr>
              <a:t>Guidelines Webinar</a:t>
            </a:r>
          </a:p>
          <a:p>
            <a:r>
              <a:rPr lang="en-US" dirty="0" smtClean="0">
                <a:latin typeface="Arial" pitchFamily="34" charset="0"/>
                <a:cs typeface="Arial" pitchFamily="34" charset="0"/>
              </a:rPr>
              <a:t>Doug Sonntag, Performing Arts Director </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371600" y="1905000"/>
            <a:ext cx="6400800" cy="1839636"/>
          </a:xfrm>
          <a:prstGeom prst="rect">
            <a:avLst/>
          </a:prstGeom>
          <a:noFill/>
          <a:ln w="9525">
            <a:noFill/>
            <a:miter lim="800000"/>
            <a:headEnd/>
            <a:tailEnd/>
          </a:ln>
        </p:spPr>
      </p:pic>
      <p:sp>
        <p:nvSpPr>
          <p:cNvPr id="5" name="Rectangle 4"/>
          <p:cNvSpPr/>
          <p:nvPr/>
        </p:nvSpPr>
        <p:spPr>
          <a:xfrm>
            <a:off x="1981200" y="6248400"/>
            <a:ext cx="5410200" cy="369332"/>
          </a:xfrm>
          <a:prstGeom prst="rect">
            <a:avLst/>
          </a:prstGeom>
        </p:spPr>
        <p:txBody>
          <a:bodyPr wrap="square">
            <a:spAutoFit/>
          </a:bodyPr>
          <a:lstStyle/>
          <a:p>
            <a:pPr algn="ctr">
              <a:buNone/>
            </a:pPr>
            <a:r>
              <a:rPr lang="en-US" dirty="0" smtClean="0"/>
              <a:t>Apply:  </a:t>
            </a:r>
            <a:r>
              <a:rPr lang="en-US" dirty="0" smtClean="0">
                <a:hlinkClick r:id="rId4"/>
              </a:rPr>
              <a:t>http://arts.gov/grants/organizations-apply</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a:t>
            </a:r>
            <a:r>
              <a:rPr lang="en-US" sz="3600" dirty="0" smtClean="0"/>
              <a:t> Limits:</a:t>
            </a:r>
            <a:endParaRPr lang="en-US" sz="3600" dirty="0"/>
          </a:p>
        </p:txBody>
      </p:sp>
      <p:sp>
        <p:nvSpPr>
          <p:cNvPr id="3" name="Content Placeholder 2"/>
          <p:cNvSpPr>
            <a:spLocks noGrp="1"/>
          </p:cNvSpPr>
          <p:nvPr>
            <p:ph idx="1"/>
          </p:nvPr>
        </p:nvSpPr>
        <p:spPr/>
        <p:txBody>
          <a:bodyPr>
            <a:normAutofit/>
          </a:bodyPr>
          <a:lstStyle/>
          <a:p>
            <a:pPr>
              <a:buNone/>
            </a:pPr>
            <a:r>
              <a:rPr lang="en-US" sz="2800" dirty="0" smtClean="0">
                <a:solidFill>
                  <a:srgbClr val="002060"/>
                </a:solidFill>
                <a:latin typeface="Arial" pitchFamily="34" charset="0"/>
                <a:cs typeface="Arial" pitchFamily="34" charset="0"/>
              </a:rPr>
              <a:t>	</a:t>
            </a:r>
            <a:r>
              <a:rPr lang="en-US" sz="2800" dirty="0" smtClean="0">
                <a:latin typeface="Arial" pitchFamily="34" charset="0"/>
                <a:cs typeface="Arial" pitchFamily="34" charset="0"/>
              </a:rPr>
              <a:t>Organizations may submit only one application under the Art Works guidelines, with limited exceptions such as:</a:t>
            </a:r>
          </a:p>
          <a:p>
            <a:pPr lvl="1">
              <a:buFont typeface="Arial" pitchFamily="34" charset="0"/>
              <a:buChar char="•"/>
            </a:pPr>
            <a:r>
              <a:rPr lang="en-US" dirty="0" smtClean="0">
                <a:latin typeface="Arial" pitchFamily="34" charset="0"/>
                <a:cs typeface="Arial" pitchFamily="34" charset="0"/>
              </a:rPr>
              <a:t>Parent (and Related) Organizations</a:t>
            </a:r>
          </a:p>
          <a:p>
            <a:pPr lvl="1">
              <a:buFont typeface="Arial" pitchFamily="34" charset="0"/>
              <a:buChar char="•"/>
            </a:pPr>
            <a:r>
              <a:rPr lang="en-US" dirty="0" smtClean="0">
                <a:latin typeface="Arial" pitchFamily="34" charset="0"/>
                <a:cs typeface="Arial" pitchFamily="34" charset="0"/>
              </a:rPr>
              <a:t>Applicants to Media Arts (July deadline)</a:t>
            </a:r>
          </a:p>
          <a:p>
            <a:pPr lvl="1">
              <a:buFont typeface="Arial" pitchFamily="34" charset="0"/>
              <a:buChar char="•"/>
            </a:pPr>
            <a:r>
              <a:rPr lang="en-US" dirty="0" smtClean="0">
                <a:latin typeface="Arial" pitchFamily="34" charset="0"/>
                <a:cs typeface="Arial" pitchFamily="34" charset="0"/>
              </a:rPr>
              <a:t>Applications to another category such as Our Town</a:t>
            </a:r>
          </a:p>
          <a:p>
            <a:pPr lvl="1">
              <a:buFont typeface="Arial" pitchFamily="34" charset="0"/>
              <a:buChar char="•"/>
            </a:pPr>
            <a:r>
              <a:rPr lang="en-US" dirty="0" smtClean="0">
                <a:latin typeface="Arial" pitchFamily="34" charset="0"/>
                <a:cs typeface="Arial" pitchFamily="34" charset="0"/>
              </a:rPr>
              <a:t>See the guidelines for other information</a:t>
            </a:r>
          </a:p>
          <a:p>
            <a:pPr lvl="1">
              <a:buNone/>
            </a:pPr>
            <a:r>
              <a:rPr lang="en-US" dirty="0" smtClean="0">
                <a:latin typeface="Arial" pitchFamily="34" charset="0"/>
                <a:cs typeface="Arial" pitchFamily="34" charset="0"/>
              </a:rPr>
              <a:t>	on application limits</a:t>
            </a:r>
          </a:p>
          <a:p>
            <a:pPr>
              <a:spcBef>
                <a:spcPts val="0"/>
              </a:spcBef>
              <a:tabLst>
                <a:tab pos="457200" algn="l"/>
              </a:tabLst>
              <a:defRPr/>
            </a:pPr>
            <a:endParaRPr lang="en-US" sz="3000" dirty="0">
              <a:latin typeface="Arial" pitchFamily="34" charset="0"/>
              <a:ea typeface="Calibri"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Grant Amounts: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fontAlgn="auto">
              <a:lnSpc>
                <a:spcPct val="150000"/>
              </a:lnSpc>
              <a:spcBef>
                <a:spcPts val="0"/>
              </a:spcBef>
              <a:spcAft>
                <a:spcPts val="0"/>
              </a:spcAft>
              <a:tabLst>
                <a:tab pos="457200" algn="l"/>
              </a:tabLst>
              <a:defRPr/>
            </a:pPr>
            <a:r>
              <a:rPr lang="en-US" sz="2800" dirty="0">
                <a:latin typeface="Arial" pitchFamily="34" charset="0"/>
                <a:ea typeface="Calibri" pitchFamily="34" charset="0"/>
                <a:cs typeface="Arial" pitchFamily="34" charset="0"/>
              </a:rPr>
              <a:t>Grant requests range from $10,000 to $</a:t>
            </a:r>
            <a:r>
              <a:rPr lang="en-US" sz="2800" dirty="0" smtClean="0">
                <a:latin typeface="Arial" pitchFamily="34" charset="0"/>
                <a:ea typeface="Calibri" pitchFamily="34" charset="0"/>
                <a:cs typeface="Arial" pitchFamily="34" charset="0"/>
              </a:rPr>
              <a:t>100,000</a:t>
            </a:r>
          </a:p>
          <a:p>
            <a:pPr fontAlgn="auto">
              <a:lnSpc>
                <a:spcPct val="150000"/>
              </a:lnSpc>
              <a:spcBef>
                <a:spcPts val="0"/>
              </a:spcBef>
              <a:spcAft>
                <a:spcPts val="0"/>
              </a:spcAft>
              <a:tabLst>
                <a:tab pos="457200" algn="l"/>
              </a:tabLst>
              <a:defRPr/>
            </a:pPr>
            <a:r>
              <a:rPr lang="en-US" sz="2800" dirty="0" smtClean="0">
                <a:latin typeface="Arial" pitchFamily="34" charset="0"/>
                <a:ea typeface="Calibri" pitchFamily="34" charset="0"/>
                <a:cs typeface="Arial" pitchFamily="34" charset="0"/>
              </a:rPr>
              <a:t>No grants will be made for less than $10,000</a:t>
            </a:r>
          </a:p>
          <a:p>
            <a:pPr fontAlgn="auto">
              <a:lnSpc>
                <a:spcPct val="150000"/>
              </a:lnSpc>
              <a:spcBef>
                <a:spcPts val="0"/>
              </a:spcBef>
              <a:spcAft>
                <a:spcPts val="0"/>
              </a:spcAft>
              <a:tabLst>
                <a:tab pos="457200" algn="l"/>
              </a:tabLst>
              <a:defRPr/>
            </a:pPr>
            <a:r>
              <a:rPr lang="en-US" sz="2800" dirty="0" smtClean="0">
                <a:latin typeface="Arial" pitchFamily="34" charset="0"/>
                <a:ea typeface="Calibri" pitchFamily="34" charset="0"/>
                <a:cs typeface="Arial" pitchFamily="34" charset="0"/>
              </a:rPr>
              <a:t>One-to-one </a:t>
            </a:r>
            <a:r>
              <a:rPr lang="en-US" sz="2800" dirty="0">
                <a:latin typeface="Arial" pitchFamily="34" charset="0"/>
                <a:ea typeface="Calibri" pitchFamily="34" charset="0"/>
                <a:cs typeface="Arial" pitchFamily="34" charset="0"/>
              </a:rPr>
              <a:t>match required for project budget</a:t>
            </a:r>
          </a:p>
          <a:p>
            <a:pPr fontAlgn="auto">
              <a:lnSpc>
                <a:spcPct val="150000"/>
              </a:lnSpc>
              <a:spcBef>
                <a:spcPts val="0"/>
              </a:spcBef>
              <a:spcAft>
                <a:spcPts val="0"/>
              </a:spcAft>
              <a:tabLst>
                <a:tab pos="457200" algn="l"/>
              </a:tabLst>
              <a:defRPr/>
            </a:pPr>
            <a:r>
              <a:rPr lang="en-US" sz="2800" dirty="0" smtClean="0">
                <a:latin typeface="Arial" pitchFamily="34" charset="0"/>
                <a:ea typeface="Calibri" pitchFamily="34" charset="0"/>
                <a:cs typeface="Arial" pitchFamily="34" charset="0"/>
              </a:rPr>
              <a:t>Average Music grant amount was $20,000 in FY 2014</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We Do Not Fund:</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a:spcBef>
                <a:spcPts val="0"/>
              </a:spcBef>
              <a:spcAft>
                <a:spcPts val="1000"/>
              </a:spcAft>
              <a:defRPr/>
            </a:pPr>
            <a:r>
              <a:rPr lang="en-US" sz="3600" dirty="0">
                <a:latin typeface="Arial" pitchFamily="34" charset="0"/>
                <a:ea typeface="Calibri" pitchFamily="34" charset="0"/>
                <a:cs typeface="Arial" pitchFamily="34" charset="0"/>
              </a:rPr>
              <a:t>General operating or seasonal support</a:t>
            </a:r>
          </a:p>
          <a:p>
            <a:pPr>
              <a:spcBef>
                <a:spcPts val="0"/>
              </a:spcBef>
              <a:spcAft>
                <a:spcPts val="1000"/>
              </a:spcAft>
              <a:defRPr/>
            </a:pPr>
            <a:r>
              <a:rPr lang="en-US" sz="3600" dirty="0">
                <a:latin typeface="Arial" pitchFamily="34" charset="0"/>
                <a:ea typeface="Calibri" pitchFamily="34" charset="0"/>
                <a:cs typeface="Arial" pitchFamily="34" charset="0"/>
              </a:rPr>
              <a:t>Individuals</a:t>
            </a:r>
          </a:p>
          <a:p>
            <a:pPr>
              <a:spcBef>
                <a:spcPts val="0"/>
              </a:spcBef>
              <a:spcAft>
                <a:spcPts val="1000"/>
              </a:spcAft>
              <a:defRPr/>
            </a:pPr>
            <a:r>
              <a:rPr lang="en-US" sz="3600" dirty="0">
                <a:latin typeface="Arial" pitchFamily="34" charset="0"/>
                <a:ea typeface="Calibri" pitchFamily="34" charset="0"/>
                <a:cs typeface="Arial" pitchFamily="34" charset="0"/>
              </a:rPr>
              <a:t>Individual schools</a:t>
            </a:r>
          </a:p>
          <a:p>
            <a:pPr>
              <a:spcBef>
                <a:spcPts val="0"/>
              </a:spcBef>
              <a:spcAft>
                <a:spcPts val="1000"/>
              </a:spcAft>
              <a:defRPr/>
            </a:pPr>
            <a:r>
              <a:rPr lang="en-US" sz="3600" dirty="0">
                <a:latin typeface="Arial" pitchFamily="34" charset="0"/>
                <a:ea typeface="Calibri" pitchFamily="34" charset="0"/>
                <a:cs typeface="Arial" pitchFamily="34" charset="0"/>
              </a:rPr>
              <a:t>Facility construction, purchase, or renovation</a:t>
            </a:r>
          </a:p>
          <a:p>
            <a:pPr>
              <a:spcBef>
                <a:spcPts val="0"/>
              </a:spcBef>
              <a:spcAft>
                <a:spcPts val="1000"/>
              </a:spcAft>
              <a:defRPr/>
            </a:pPr>
            <a:r>
              <a:rPr lang="en-US" sz="3600" dirty="0">
                <a:latin typeface="Arial" pitchFamily="34" charset="0"/>
                <a:ea typeface="Calibri" pitchFamily="34" charset="0"/>
                <a:cs typeface="Arial" pitchFamily="34" charset="0"/>
              </a:rPr>
              <a:t>Commercial, for-profit enterprises</a:t>
            </a:r>
          </a:p>
          <a:p>
            <a:pPr>
              <a:spcBef>
                <a:spcPts val="0"/>
              </a:spcBef>
              <a:spcAft>
                <a:spcPts val="1000"/>
              </a:spcAft>
              <a:defRPr/>
            </a:pPr>
            <a:r>
              <a:rPr lang="en-US" sz="3600" dirty="0">
                <a:latin typeface="Arial" pitchFamily="34" charset="0"/>
                <a:ea typeface="Calibri" pitchFamily="34" charset="0"/>
                <a:cs typeface="Arial" pitchFamily="34" charset="0"/>
              </a:rPr>
              <a:t>Creation of new organizations</a:t>
            </a:r>
          </a:p>
          <a:p>
            <a:pPr>
              <a:spcBef>
                <a:spcPts val="0"/>
              </a:spcBef>
              <a:spcAft>
                <a:spcPts val="1000"/>
              </a:spcAft>
              <a:defRPr/>
            </a:pPr>
            <a:r>
              <a:rPr lang="en-US" sz="3600" dirty="0">
                <a:latin typeface="Arial" pitchFamily="34" charset="0"/>
                <a:ea typeface="Calibri" pitchFamily="34" charset="0"/>
                <a:cs typeface="Arial" pitchFamily="34" charset="0"/>
              </a:rPr>
              <a:t>Academic degrees</a:t>
            </a:r>
          </a:p>
          <a:p>
            <a:pPr>
              <a:spcBef>
                <a:spcPts val="0"/>
              </a:spcBef>
              <a:spcAft>
                <a:spcPts val="1000"/>
              </a:spcAft>
              <a:defRPr/>
            </a:pPr>
            <a:r>
              <a:rPr lang="en-US" sz="3600" dirty="0">
                <a:latin typeface="Arial" pitchFamily="34" charset="0"/>
                <a:ea typeface="Calibri" pitchFamily="34" charset="0"/>
                <a:cs typeface="Arial" pitchFamily="34" charset="0"/>
              </a:rPr>
              <a:t>Re-granting</a:t>
            </a:r>
          </a:p>
          <a:p>
            <a:pPr>
              <a:spcBef>
                <a:spcPts val="0"/>
              </a:spcBef>
              <a:spcAft>
                <a:spcPts val="0"/>
              </a:spcAft>
              <a:defRPr/>
            </a:pPr>
            <a:r>
              <a:rPr lang="en-US" sz="3600" dirty="0">
                <a:latin typeface="Arial" pitchFamily="34" charset="0"/>
                <a:ea typeface="Calibri" pitchFamily="34" charset="0"/>
                <a:cs typeface="Arial" pitchFamily="34" charset="0"/>
              </a:rPr>
              <a:t>Projects </a:t>
            </a:r>
            <a:r>
              <a:rPr lang="en-US" sz="3600" dirty="0" smtClean="0">
                <a:latin typeface="Arial" pitchFamily="34" charset="0"/>
                <a:ea typeface="Calibri" pitchFamily="34" charset="0"/>
                <a:cs typeface="Arial" pitchFamily="34" charset="0"/>
              </a:rPr>
              <a:t>that replace arts instruction provided by a classroom teacher or an arts specialist in schools</a:t>
            </a: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Grant Review Process:</a:t>
            </a:r>
            <a:r>
              <a:rPr lang="en-US" b="1" dirty="0" smtClean="0">
                <a:solidFill>
                  <a:srgbClr val="002060"/>
                </a:solidFill>
              </a:rPr>
              <a:t/>
            </a:r>
            <a:br>
              <a:rPr lang="en-US" b="1" dirty="0" smtClean="0">
                <a:solidFill>
                  <a:srgbClr val="002060"/>
                </a:solidFill>
              </a:rPr>
            </a:b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dirty="0" smtClean="0">
                <a:latin typeface="Arial" pitchFamily="34" charset="0"/>
                <a:cs typeface="Arial" pitchFamily="34" charset="0"/>
              </a:rPr>
              <a:t>	</a:t>
            </a:r>
            <a:r>
              <a:rPr lang="en-US" dirty="0" smtClean="0">
                <a:solidFill>
                  <a:schemeClr val="tx2"/>
                </a:solidFill>
                <a:latin typeface="Arial" pitchFamily="34" charset="0"/>
                <a:cs typeface="Arial" pitchFamily="34" charset="0"/>
              </a:rPr>
              <a:t>Step 1:  Panel Review</a:t>
            </a:r>
          </a:p>
          <a:p>
            <a:pPr>
              <a:buNone/>
            </a:pPr>
            <a:r>
              <a:rPr lang="en-US" dirty="0" smtClean="0">
                <a:solidFill>
                  <a:schemeClr val="tx2"/>
                </a:solidFill>
                <a:latin typeface="Arial" pitchFamily="34" charset="0"/>
                <a:cs typeface="Arial" pitchFamily="34" charset="0"/>
              </a:rPr>
              <a:t>		Step 2:  National Council on the Arts</a:t>
            </a:r>
          </a:p>
          <a:p>
            <a:pPr>
              <a:buNone/>
            </a:pPr>
            <a:r>
              <a:rPr lang="en-US" dirty="0" smtClean="0">
                <a:solidFill>
                  <a:schemeClr val="tx2"/>
                </a:solidFill>
                <a:latin typeface="Arial" pitchFamily="34" charset="0"/>
                <a:cs typeface="Arial" pitchFamily="34" charset="0"/>
              </a:rPr>
              <a:t>		Step 3:  NEA Chairman</a:t>
            </a:r>
          </a:p>
          <a:p>
            <a:pPr>
              <a:buNone/>
            </a:pPr>
            <a:r>
              <a:rPr lang="en-US" i="1" dirty="0" smtClean="0">
                <a:latin typeface="Arial" pitchFamily="34" charset="0"/>
                <a:cs typeface="Arial" pitchFamily="34" charset="0"/>
              </a:rPr>
              <a:t>	</a:t>
            </a:r>
          </a:p>
          <a:p>
            <a:pPr algn="ctr">
              <a:buNone/>
            </a:pPr>
            <a:r>
              <a:rPr lang="en-US" sz="3600" dirty="0" smtClean="0">
                <a:latin typeface="Arial" pitchFamily="34" charset="0"/>
                <a:cs typeface="Arial" pitchFamily="34" charset="0"/>
              </a:rPr>
              <a:t>Review Criteria:   </a:t>
            </a:r>
          </a:p>
          <a:p>
            <a:pPr algn="ctr">
              <a:buNone/>
            </a:pPr>
            <a:r>
              <a:rPr lang="en-US" sz="3600" dirty="0" smtClean="0">
                <a:latin typeface="Arial" pitchFamily="34" charset="0"/>
                <a:cs typeface="Arial" pitchFamily="34" charset="0"/>
              </a:rPr>
              <a:t>Artistic Excellence and Artistic Merit</a:t>
            </a:r>
            <a:endParaRPr lang="en-US" sz="4400" dirty="0" smtClean="0">
              <a:latin typeface="Arial"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Art Works Processing Timeline:</a:t>
            </a:r>
            <a:endParaRPr lang="en-US" sz="3600"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600200"/>
          <a:ext cx="8229600" cy="4057378"/>
        </p:xfrm>
        <a:graphic>
          <a:graphicData uri="http://schemas.openxmlformats.org/drawingml/2006/table">
            <a:tbl>
              <a:tblPr firstRow="1" bandRow="1">
                <a:tableStyleId>{8EC20E35-A176-4012-BC5E-935CFFF8708E}</a:tableStyleId>
              </a:tblPr>
              <a:tblGrid>
                <a:gridCol w="2743200"/>
                <a:gridCol w="2743200"/>
                <a:gridCol w="2743200"/>
              </a:tblGrid>
              <a:tr h="657089">
                <a:tc>
                  <a:txBody>
                    <a:bodyPr/>
                    <a:lstStyle/>
                    <a:p>
                      <a:r>
                        <a:rPr lang="en-US" dirty="0" smtClean="0"/>
                        <a:t>Application Deadline:</a:t>
                      </a:r>
                      <a:endParaRPr lang="en-US" dirty="0"/>
                    </a:p>
                  </a:txBody>
                  <a:tcPr/>
                </a:tc>
                <a:tc>
                  <a:txBody>
                    <a:bodyPr/>
                    <a:lstStyle/>
                    <a:p>
                      <a:r>
                        <a:rPr lang="en-US" dirty="0" smtClean="0"/>
                        <a:t>February</a:t>
                      </a:r>
                      <a:r>
                        <a:rPr lang="en-US" baseline="0" dirty="0" smtClean="0"/>
                        <a:t> 20, 2014</a:t>
                      </a:r>
                      <a:endParaRPr lang="en-US" dirty="0"/>
                    </a:p>
                  </a:txBody>
                  <a:tcPr/>
                </a:tc>
                <a:tc>
                  <a:txBody>
                    <a:bodyPr/>
                    <a:lstStyle/>
                    <a:p>
                      <a:r>
                        <a:rPr lang="en-US" dirty="0" smtClean="0"/>
                        <a:t>July</a:t>
                      </a:r>
                      <a:r>
                        <a:rPr lang="en-US" baseline="0" dirty="0" smtClean="0"/>
                        <a:t> 24, 2014</a:t>
                      </a:r>
                      <a:endParaRPr lang="en-US" dirty="0"/>
                    </a:p>
                  </a:txBody>
                  <a:tcPr/>
                </a:tc>
              </a:tr>
              <a:tr h="657089">
                <a:tc>
                  <a:txBody>
                    <a:bodyPr/>
                    <a:lstStyle/>
                    <a:p>
                      <a:r>
                        <a:rPr lang="en-US" dirty="0" smtClean="0"/>
                        <a:t>NEA-GO</a:t>
                      </a:r>
                      <a:r>
                        <a:rPr lang="en-US" baseline="0" dirty="0" smtClean="0"/>
                        <a:t> Upload:</a:t>
                      </a:r>
                      <a:endParaRPr lang="en-US" dirty="0"/>
                    </a:p>
                  </a:txBody>
                  <a:tcPr/>
                </a:tc>
                <a:tc>
                  <a:txBody>
                    <a:bodyPr/>
                    <a:lstStyle/>
                    <a:p>
                      <a:r>
                        <a:rPr lang="en-US" dirty="0" smtClean="0"/>
                        <a:t>March 6-20, 2014</a:t>
                      </a:r>
                      <a:endParaRPr lang="en-US" dirty="0"/>
                    </a:p>
                  </a:txBody>
                  <a:tcPr/>
                </a:tc>
                <a:tc>
                  <a:txBody>
                    <a:bodyPr/>
                    <a:lstStyle/>
                    <a:p>
                      <a:r>
                        <a:rPr lang="en-US" dirty="0" smtClean="0"/>
                        <a:t>August 7-21, 2014</a:t>
                      </a:r>
                      <a:endParaRPr lang="en-US" dirty="0"/>
                    </a:p>
                  </a:txBody>
                  <a:tcPr/>
                </a:tc>
              </a:tr>
              <a:tr h="657089">
                <a:tc>
                  <a:txBody>
                    <a:bodyPr/>
                    <a:lstStyle/>
                    <a:p>
                      <a:r>
                        <a:rPr lang="en-US" dirty="0" smtClean="0"/>
                        <a:t>Panel</a:t>
                      </a:r>
                      <a:r>
                        <a:rPr lang="en-US" baseline="0" dirty="0" smtClean="0"/>
                        <a:t> Review:</a:t>
                      </a:r>
                      <a:endParaRPr lang="en-US" dirty="0"/>
                    </a:p>
                  </a:txBody>
                  <a:tcPr/>
                </a:tc>
                <a:tc>
                  <a:txBody>
                    <a:bodyPr/>
                    <a:lstStyle/>
                    <a:p>
                      <a:r>
                        <a:rPr lang="en-US" dirty="0" smtClean="0"/>
                        <a:t>Summer 2014</a:t>
                      </a:r>
                      <a:endParaRPr lang="en-US" dirty="0"/>
                    </a:p>
                  </a:txBody>
                  <a:tcPr/>
                </a:tc>
                <a:tc>
                  <a:txBody>
                    <a:bodyPr/>
                    <a:lstStyle/>
                    <a:p>
                      <a:r>
                        <a:rPr lang="en-US" dirty="0" smtClean="0"/>
                        <a:t>Fall 2014</a:t>
                      </a:r>
                      <a:endParaRPr lang="en-US" dirty="0"/>
                    </a:p>
                  </a:txBody>
                  <a:tcPr/>
                </a:tc>
              </a:tr>
              <a:tr h="771933">
                <a:tc>
                  <a:txBody>
                    <a:bodyPr/>
                    <a:lstStyle/>
                    <a:p>
                      <a:r>
                        <a:rPr lang="en-US" dirty="0" smtClean="0"/>
                        <a:t>National Council on the Arts Review:</a:t>
                      </a:r>
                      <a:endParaRPr lang="en-US" dirty="0"/>
                    </a:p>
                  </a:txBody>
                  <a:tcPr/>
                </a:tc>
                <a:tc>
                  <a:txBody>
                    <a:bodyPr/>
                    <a:lstStyle/>
                    <a:p>
                      <a:r>
                        <a:rPr lang="en-US" dirty="0" smtClean="0"/>
                        <a:t>October 2014</a:t>
                      </a:r>
                      <a:endParaRPr lang="en-US" dirty="0"/>
                    </a:p>
                  </a:txBody>
                  <a:tcPr/>
                </a:tc>
                <a:tc>
                  <a:txBody>
                    <a:bodyPr/>
                    <a:lstStyle/>
                    <a:p>
                      <a:r>
                        <a:rPr lang="en-US" dirty="0" smtClean="0"/>
                        <a:t>March 2015</a:t>
                      </a:r>
                      <a:endParaRPr lang="en-US" dirty="0"/>
                    </a:p>
                  </a:txBody>
                  <a:tcPr/>
                </a:tc>
              </a:tr>
              <a:tr h="657089">
                <a:tc>
                  <a:txBody>
                    <a:bodyPr/>
                    <a:lstStyle/>
                    <a:p>
                      <a:r>
                        <a:rPr lang="en-US" dirty="0" smtClean="0"/>
                        <a:t>Notification:</a:t>
                      </a:r>
                      <a:endParaRPr lang="en-US" dirty="0"/>
                    </a:p>
                  </a:txBody>
                  <a:tcPr/>
                </a:tc>
                <a:tc>
                  <a:txBody>
                    <a:bodyPr/>
                    <a:lstStyle/>
                    <a:p>
                      <a:r>
                        <a:rPr lang="en-US" dirty="0" smtClean="0"/>
                        <a:t>November 2014</a:t>
                      </a:r>
                      <a:endParaRPr lang="en-US" dirty="0"/>
                    </a:p>
                  </a:txBody>
                  <a:tcPr/>
                </a:tc>
                <a:tc>
                  <a:txBody>
                    <a:bodyPr/>
                    <a:lstStyle/>
                    <a:p>
                      <a:r>
                        <a:rPr lang="en-US" dirty="0" smtClean="0"/>
                        <a:t>April 2015</a:t>
                      </a:r>
                      <a:endParaRPr lang="en-US" dirty="0"/>
                    </a:p>
                  </a:txBody>
                  <a:tcPr/>
                </a:tc>
              </a:tr>
              <a:tr h="657089">
                <a:tc>
                  <a:txBody>
                    <a:bodyPr/>
                    <a:lstStyle/>
                    <a:p>
                      <a:r>
                        <a:rPr lang="en-US" dirty="0" smtClean="0"/>
                        <a:t>Earliest Project Start Date:</a:t>
                      </a:r>
                      <a:endParaRPr lang="en-US" dirty="0"/>
                    </a:p>
                  </a:txBody>
                  <a:tcPr/>
                </a:tc>
                <a:tc>
                  <a:txBody>
                    <a:bodyPr/>
                    <a:lstStyle/>
                    <a:p>
                      <a:r>
                        <a:rPr lang="en-US" dirty="0" smtClean="0"/>
                        <a:t>January 1, 2015</a:t>
                      </a:r>
                      <a:endParaRPr lang="en-US" dirty="0"/>
                    </a:p>
                  </a:txBody>
                  <a:tcPr/>
                </a:tc>
                <a:tc>
                  <a:txBody>
                    <a:bodyPr/>
                    <a:lstStyle/>
                    <a:p>
                      <a:r>
                        <a:rPr lang="en-US" dirty="0" smtClean="0"/>
                        <a:t>June 1, 2015</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February 20, 2014 Deadline</a:t>
            </a:r>
            <a:br>
              <a:rPr lang="en-US" sz="3600" dirty="0" smtClean="0">
                <a:latin typeface="Arial" pitchFamily="34" charset="0"/>
                <a:cs typeface="Arial" pitchFamily="34" charset="0"/>
              </a:rPr>
            </a:br>
            <a:r>
              <a:rPr lang="en-US" sz="2800" b="1" dirty="0" smtClean="0">
                <a:solidFill>
                  <a:srgbClr val="FFFF00"/>
                </a:solidFill>
                <a:latin typeface="Arial" pitchFamily="34" charset="0"/>
                <a:cs typeface="Arial" pitchFamily="34" charset="0"/>
              </a:rPr>
              <a:t>[January 1, 2015 earliest project start date]</a:t>
            </a:r>
            <a:endParaRPr lang="en-US" sz="28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473525"/>
            <a:ext cx="8839200" cy="3555675"/>
          </a:xfrm>
        </p:spPr>
        <p:txBody>
          <a:bodyPr>
            <a:noAutofit/>
          </a:bodyPr>
          <a:lstStyle/>
          <a:p>
            <a:pPr>
              <a:buNone/>
            </a:pPr>
            <a:r>
              <a:rPr lang="en-US" sz="2800" b="1" u="sng" dirty="0" smtClean="0"/>
              <a:t>Creation</a:t>
            </a:r>
            <a:endParaRPr lang="en-US" sz="2800" u="sng" dirty="0" smtClean="0"/>
          </a:p>
          <a:p>
            <a:pPr marL="166688" indent="-166688"/>
            <a:r>
              <a:rPr lang="en-US" sz="2800" dirty="0" smtClean="0"/>
              <a:t>Commissions, residencies, and workshops with artists; development and performances of new works.</a:t>
            </a:r>
          </a:p>
          <a:p>
            <a:pPr marL="166688" indent="-166688"/>
            <a:r>
              <a:rPr lang="en-US" sz="2800" dirty="0" smtClean="0"/>
              <a:t>Innovative creation of music that draws upon a wide range of contemporary resources, emerging practices, and/or technology.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Arial" pitchFamily="34" charset="0"/>
                <a:cs typeface="Arial" pitchFamily="34" charset="0"/>
              </a:rPr>
              <a:t>February 20, 2014 Deadline</a:t>
            </a:r>
            <a:br>
              <a:rPr lang="en-US" sz="3600" dirty="0" smtClean="0">
                <a:latin typeface="Arial" pitchFamily="34" charset="0"/>
                <a:cs typeface="Arial" pitchFamily="34" charset="0"/>
              </a:rPr>
            </a:br>
            <a:r>
              <a:rPr lang="en-US" sz="2800" b="1" dirty="0" smtClean="0">
                <a:solidFill>
                  <a:srgbClr val="FFFF00"/>
                </a:solidFill>
                <a:latin typeface="Arial" pitchFamily="34" charset="0"/>
                <a:cs typeface="Arial" pitchFamily="34" charset="0"/>
              </a:rPr>
              <a:t>[January 1, 2015 earliest project start date]</a:t>
            </a:r>
            <a:endParaRPr lang="en-US" sz="28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143000"/>
            <a:ext cx="8839200" cy="5384475"/>
          </a:xfrm>
        </p:spPr>
        <p:txBody>
          <a:bodyPr>
            <a:noAutofit/>
          </a:bodyPr>
          <a:lstStyle/>
          <a:p>
            <a:pPr>
              <a:spcBef>
                <a:spcPts val="600"/>
              </a:spcBef>
              <a:spcAft>
                <a:spcPts val="600"/>
              </a:spcAft>
              <a:buNone/>
            </a:pPr>
            <a:r>
              <a:rPr lang="en-US" sz="2000" b="1" u="sng" dirty="0" smtClean="0"/>
              <a:t>Engagement</a:t>
            </a:r>
            <a:endParaRPr lang="en-US" sz="2000" u="sng" dirty="0" smtClean="0"/>
          </a:p>
          <a:p>
            <a:pPr marL="166688" indent="-166688">
              <a:spcBef>
                <a:spcPts val="600"/>
              </a:spcBef>
              <a:spcAft>
                <a:spcPts val="600"/>
              </a:spcAft>
            </a:pPr>
            <a:r>
              <a:rPr lang="en-US" sz="1800" dirty="0" smtClean="0"/>
              <a:t>Premieres, performances, and presentation of new musical works. </a:t>
            </a:r>
          </a:p>
          <a:p>
            <a:pPr marL="166688" indent="-166688">
              <a:spcBef>
                <a:spcPts val="600"/>
              </a:spcBef>
              <a:spcAft>
                <a:spcPts val="600"/>
              </a:spcAft>
            </a:pPr>
            <a:r>
              <a:rPr lang="en-US" sz="1800" dirty="0" smtClean="0"/>
              <a:t>Public presentations and performances of artistically excellent works.</a:t>
            </a:r>
          </a:p>
          <a:p>
            <a:pPr marL="166688" indent="-166688">
              <a:spcBef>
                <a:spcPts val="600"/>
              </a:spcBef>
              <a:spcAft>
                <a:spcPts val="600"/>
              </a:spcAft>
            </a:pPr>
            <a:r>
              <a:rPr lang="en-US" sz="1800" dirty="0" smtClean="0"/>
              <a:t>Performance and educational engagements by </a:t>
            </a:r>
            <a:r>
              <a:rPr lang="en-US" sz="1800" i="1" dirty="0" smtClean="0"/>
              <a:t>NEA Jazz Masters </a:t>
            </a:r>
            <a:r>
              <a:rPr lang="en-US" sz="1800" dirty="0" smtClean="0"/>
              <a:t>that honor their bodies of work, history, or style; provide understanding of their significance to jazz; and broaden audience awareness of the original American art form.</a:t>
            </a:r>
          </a:p>
          <a:p>
            <a:pPr marL="166688" indent="-166688">
              <a:spcBef>
                <a:spcPts val="600"/>
              </a:spcBef>
              <a:spcAft>
                <a:spcPts val="600"/>
              </a:spcAft>
            </a:pPr>
            <a:r>
              <a:rPr lang="en-US" sz="1800" dirty="0" smtClean="0"/>
              <a:t>Innovative musical presentations that juxtapose disparate works or genres and engender new connections.</a:t>
            </a:r>
          </a:p>
          <a:p>
            <a:pPr marL="166688" indent="-166688">
              <a:spcBef>
                <a:spcPts val="600"/>
              </a:spcBef>
              <a:spcAft>
                <a:spcPts val="600"/>
              </a:spcAft>
            </a:pPr>
            <a:r>
              <a:rPr lang="en-US" sz="1800" dirty="0" smtClean="0"/>
              <a:t>Residency activities where the primary purpose is public engagement with art.</a:t>
            </a:r>
          </a:p>
          <a:p>
            <a:pPr marL="166688" indent="-166688">
              <a:spcBef>
                <a:spcPts val="600"/>
              </a:spcBef>
              <a:spcAft>
                <a:spcPts val="600"/>
              </a:spcAft>
            </a:pPr>
            <a:r>
              <a:rPr lang="en-US" sz="1800" dirty="0" smtClean="0"/>
              <a:t>Services that reach a broad constituency of music organizations, musicians, music educators, and administrators.  This may include workshops, conferences, publications, professional development, technical assistance, networks, or online resources.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February 20, 2014 Deadline</a:t>
            </a:r>
            <a:br>
              <a:rPr lang="en-US" sz="3600" dirty="0" smtClean="0">
                <a:latin typeface="Arial" pitchFamily="34" charset="0"/>
                <a:cs typeface="Arial" pitchFamily="34" charset="0"/>
              </a:rPr>
            </a:br>
            <a:r>
              <a:rPr lang="en-US" sz="2800" b="1" dirty="0" smtClean="0">
                <a:solidFill>
                  <a:srgbClr val="FFFF00"/>
                </a:solidFill>
                <a:latin typeface="Arial" pitchFamily="34" charset="0"/>
                <a:cs typeface="Arial" pitchFamily="34" charset="0"/>
              </a:rPr>
              <a:t>[January 1, 2015 earliest project start date]</a:t>
            </a:r>
            <a:endParaRPr lang="en-US" sz="28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304800" y="1473525"/>
            <a:ext cx="8839200" cy="3784275"/>
          </a:xfrm>
        </p:spPr>
        <p:txBody>
          <a:bodyPr>
            <a:noAutofit/>
          </a:bodyPr>
          <a:lstStyle/>
          <a:p>
            <a:pPr>
              <a:buNone/>
            </a:pPr>
            <a:r>
              <a:rPr lang="en-US" sz="2800" b="1" u="sng" dirty="0" smtClean="0"/>
              <a:t>Learning</a:t>
            </a:r>
            <a:endParaRPr lang="en-US" sz="2800" u="sng" dirty="0" smtClean="0"/>
          </a:p>
          <a:p>
            <a:pPr marL="166688" indent="-166688"/>
            <a:r>
              <a:rPr lang="en-US" sz="2800" dirty="0" smtClean="0"/>
              <a:t>Professional artistic development and training programs for musicians such as conducting, mentorship, and career development. </a:t>
            </a:r>
            <a:endParaRPr lang="en-US" sz="3600"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July 24, 2014 Deadline</a:t>
            </a:r>
            <a:br>
              <a:rPr lang="en-US" sz="3600" dirty="0" smtClean="0">
                <a:latin typeface="Arial" pitchFamily="34" charset="0"/>
                <a:cs typeface="Arial" pitchFamily="34" charset="0"/>
              </a:rPr>
            </a:br>
            <a:r>
              <a:rPr lang="en-US" sz="2700" b="1" dirty="0" smtClean="0">
                <a:solidFill>
                  <a:srgbClr val="FFFF00"/>
                </a:solidFill>
                <a:latin typeface="Arial" pitchFamily="34" charset="0"/>
                <a:cs typeface="Arial" pitchFamily="34" charset="0"/>
              </a:rPr>
              <a:t> </a:t>
            </a:r>
            <a:r>
              <a:rPr lang="en-US" sz="2800" b="1" dirty="0" smtClean="0">
                <a:solidFill>
                  <a:srgbClr val="FFFF00"/>
                </a:solidFill>
                <a:latin typeface="Arial" pitchFamily="34" charset="0"/>
                <a:cs typeface="Arial" pitchFamily="34" charset="0"/>
              </a:rPr>
              <a:t>[June 1, 2015 earliest project start date]</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473525"/>
            <a:ext cx="8229600" cy="4830763"/>
          </a:xfrm>
        </p:spPr>
        <p:txBody>
          <a:bodyPr>
            <a:normAutofit fontScale="55000" lnSpcReduction="20000"/>
          </a:bodyPr>
          <a:lstStyle/>
          <a:p>
            <a:pPr>
              <a:buNone/>
            </a:pPr>
            <a:r>
              <a:rPr lang="en-US" b="1" u="sng" dirty="0" smtClean="0"/>
              <a:t>Engagement</a:t>
            </a:r>
            <a:endParaRPr lang="en-US" u="sng" dirty="0" smtClean="0"/>
          </a:p>
          <a:p>
            <a:r>
              <a:rPr lang="en-US" dirty="0" smtClean="0"/>
              <a:t>Domestic touring. </a:t>
            </a:r>
          </a:p>
          <a:p>
            <a:r>
              <a:rPr lang="en-US" dirty="0" smtClean="0"/>
              <a:t>Outreach projects that involve diverse communities or that reach new audiences. </a:t>
            </a:r>
          </a:p>
          <a:p>
            <a:r>
              <a:rPr lang="en-US" dirty="0" smtClean="0"/>
              <a:t>Recordings of works by </a:t>
            </a:r>
            <a:r>
              <a:rPr lang="en-US" b="1" dirty="0" smtClean="0"/>
              <a:t>American</a:t>
            </a:r>
            <a:r>
              <a:rPr lang="en-US" dirty="0" smtClean="0"/>
              <a:t> composers. </a:t>
            </a:r>
          </a:p>
          <a:p>
            <a:r>
              <a:rPr lang="en-US" dirty="0" smtClean="0"/>
              <a:t>Technology projects such as online resources which provide public access to musical works. </a:t>
            </a:r>
          </a:p>
          <a:p>
            <a:r>
              <a:rPr lang="en-US" dirty="0" smtClean="0"/>
              <a:t>Documentation, preservation, and archival projects. </a:t>
            </a:r>
          </a:p>
          <a:p>
            <a:endParaRPr lang="en-US" dirty="0" smtClean="0"/>
          </a:p>
          <a:p>
            <a:pPr>
              <a:buNone/>
            </a:pPr>
            <a:r>
              <a:rPr lang="en-US" b="1" u="sng" dirty="0" smtClean="0"/>
              <a:t>Learning</a:t>
            </a:r>
            <a:endParaRPr lang="en-US" u="sng" dirty="0" smtClean="0"/>
          </a:p>
          <a:p>
            <a:r>
              <a:rPr lang="en-US" dirty="0" smtClean="0"/>
              <a:t>Education and related activities for youth, adults, intergenerational groups, and schools. </a:t>
            </a:r>
          </a:p>
          <a:p>
            <a:endParaRPr lang="en-US" dirty="0" smtClean="0"/>
          </a:p>
          <a:p>
            <a:pPr>
              <a:buNone/>
            </a:pPr>
            <a:r>
              <a:rPr lang="en-US" b="1" u="sng" dirty="0" smtClean="0"/>
              <a:t>Livability</a:t>
            </a:r>
            <a:endParaRPr lang="en-US" u="sng" dirty="0" smtClean="0"/>
          </a:p>
          <a:p>
            <a:r>
              <a:rPr lang="en-US" dirty="0" smtClean="0"/>
              <a:t>Music festivals, performances, and other activities in public spaces that are intended to foster community interaction and/or enhance the unique characteristics of a community.</a:t>
            </a:r>
          </a:p>
          <a:p>
            <a:pPr>
              <a:buNone/>
            </a:pPr>
            <a:r>
              <a:rPr lang="en-US" dirty="0" smtClean="0"/>
              <a:t>	(Applicants are strongly encouraged to contact staff if they are considering Livability as a primary outcome.)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pic>
        <p:nvPicPr>
          <p:cNvPr id="4" name="Content Placeholder 3"/>
          <p:cNvPicPr>
            <a:picLocks noGrp="1"/>
          </p:cNvPicPr>
          <p:nvPr>
            <p:ph idx="1"/>
          </p:nvPr>
        </p:nvPicPr>
        <p:blipFill>
          <a:blip r:embed="rId2" cstate="print"/>
          <a:srcRect l="10718" t="8701" r="12249" b="7734"/>
          <a:stretch>
            <a:fillRect/>
          </a:stretch>
        </p:blipFill>
        <p:spPr bwMode="auto">
          <a:xfrm>
            <a:off x="3429000" y="1828800"/>
            <a:ext cx="5268800" cy="4525963"/>
          </a:xfrm>
          <a:prstGeom prst="rect">
            <a:avLst/>
          </a:prstGeom>
          <a:noFill/>
          <a:ln w="9525">
            <a:noFill/>
            <a:miter lim="800000"/>
            <a:headEnd/>
            <a:tailEnd/>
          </a:ln>
        </p:spPr>
      </p:pic>
      <p:sp>
        <p:nvSpPr>
          <p:cNvPr id="5" name="Rectangle 4"/>
          <p:cNvSpPr/>
          <p:nvPr/>
        </p:nvSpPr>
        <p:spPr>
          <a:xfrm>
            <a:off x="457200" y="2133600"/>
            <a:ext cx="2590800" cy="2308324"/>
          </a:xfrm>
          <a:prstGeom prst="rect">
            <a:avLst/>
          </a:prstGeom>
        </p:spPr>
        <p:txBody>
          <a:bodyPr wrap="square">
            <a:spAutoFit/>
          </a:bodyPr>
          <a:lstStyle/>
          <a:p>
            <a:pPr>
              <a:buNone/>
            </a:pPr>
            <a:r>
              <a:rPr lang="en-US" sz="2400" dirty="0" smtClean="0">
                <a:latin typeface="Arial" pitchFamily="34" charset="0"/>
                <a:cs typeface="Arial" pitchFamily="34" charset="0"/>
              </a:rPr>
              <a:t>Find our guidelines</a:t>
            </a:r>
          </a:p>
          <a:p>
            <a:pPr>
              <a:buNone/>
            </a:pPr>
            <a:r>
              <a:rPr lang="en-US" sz="2400" dirty="0" smtClean="0">
                <a:latin typeface="Arial" pitchFamily="34" charset="0"/>
                <a:cs typeface="Arial" pitchFamily="34" charset="0"/>
              </a:rPr>
              <a:t>online at:  </a:t>
            </a:r>
          </a:p>
          <a:p>
            <a:pPr>
              <a:buNone/>
            </a:pPr>
            <a:r>
              <a:rPr lang="en-US" sz="2400" u="sng" dirty="0" smtClean="0">
                <a:latin typeface="Arial" pitchFamily="34" charset="0"/>
                <a:cs typeface="Arial" pitchFamily="34" charset="0"/>
              </a:rPr>
              <a:t>arts.gov</a:t>
            </a:r>
            <a:r>
              <a:rPr lang="en-US" sz="2400" dirty="0" smtClean="0">
                <a:latin typeface="Arial" pitchFamily="34" charset="0"/>
                <a:cs typeface="Arial" pitchFamily="34" charset="0"/>
              </a:rPr>
              <a:t> </a:t>
            </a:r>
          </a:p>
          <a:p>
            <a:pPr>
              <a:buNone/>
            </a:pPr>
            <a:r>
              <a:rPr lang="en-US" sz="2400" dirty="0" smtClean="0">
                <a:latin typeface="Arial" pitchFamily="34" charset="0"/>
                <a:cs typeface="Arial" pitchFamily="34" charset="0"/>
              </a:rPr>
              <a:t>in the “Apply for </a:t>
            </a:r>
          </a:p>
          <a:p>
            <a:pPr>
              <a:buNone/>
            </a:pPr>
            <a:r>
              <a:rPr lang="en-US" sz="2400" dirty="0" smtClean="0">
                <a:latin typeface="Arial" pitchFamily="34" charset="0"/>
                <a:cs typeface="Arial" pitchFamily="34" charset="0"/>
              </a:rPr>
              <a:t>a Grant” Section.</a:t>
            </a:r>
          </a:p>
        </p:txBody>
      </p:sp>
      <p:sp>
        <p:nvSpPr>
          <p:cNvPr id="6" name="Left Arrow 5"/>
          <p:cNvSpPr/>
          <p:nvPr/>
        </p:nvSpPr>
        <p:spPr>
          <a:xfrm>
            <a:off x="5486400" y="3276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What we’ll cover today:</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Welcome</a:t>
            </a:r>
          </a:p>
          <a:p>
            <a:pPr algn="ctr"/>
            <a:r>
              <a:rPr lang="en-US" dirty="0" smtClean="0">
                <a:latin typeface="Arial" pitchFamily="34" charset="0"/>
                <a:cs typeface="Arial" pitchFamily="34" charset="0"/>
              </a:rPr>
              <a:t>Music Overview</a:t>
            </a:r>
          </a:p>
          <a:p>
            <a:pPr algn="ctr"/>
            <a:r>
              <a:rPr lang="en-US" dirty="0" smtClean="0">
                <a:latin typeface="Arial" pitchFamily="34" charset="0"/>
                <a:cs typeface="Arial" pitchFamily="34" charset="0"/>
              </a:rPr>
              <a:t>Applying to Art Works</a:t>
            </a:r>
          </a:p>
          <a:p>
            <a:pPr algn="ctr"/>
            <a:r>
              <a:rPr lang="en-US" dirty="0" smtClean="0">
                <a:latin typeface="Arial" pitchFamily="34" charset="0"/>
                <a:cs typeface="Arial" pitchFamily="34" charset="0"/>
              </a:rPr>
              <a:t>Q &amp; A</a:t>
            </a: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l="11483" t="8701" r="11483" b="20302"/>
          <a:stretch>
            <a:fillRect/>
          </a:stretch>
        </p:blipFill>
        <p:spPr bwMode="auto">
          <a:xfrm>
            <a:off x="3429000" y="1981200"/>
            <a:ext cx="5256488" cy="4330582"/>
          </a:xfrm>
          <a:prstGeom prst="rect">
            <a:avLst/>
          </a:prstGeom>
          <a:noFill/>
          <a:ln w="9525">
            <a:noFill/>
            <a:miter lim="800000"/>
            <a:headEnd/>
            <a:tailEnd/>
          </a:ln>
        </p:spPr>
      </p:pic>
      <p:sp>
        <p:nvSpPr>
          <p:cNvPr id="5" name="Left Arrow 4"/>
          <p:cNvSpPr/>
          <p:nvPr/>
        </p:nvSpPr>
        <p:spPr>
          <a:xfrm>
            <a:off x="4572000" y="4038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200400"/>
            <a:ext cx="2895600" cy="954107"/>
          </a:xfrm>
          <a:prstGeom prst="rect">
            <a:avLst/>
          </a:prstGeom>
          <a:noFill/>
        </p:spPr>
        <p:txBody>
          <a:bodyPr wrap="square" rtlCol="0">
            <a:spAutoFit/>
          </a:bodyPr>
          <a:lstStyle/>
          <a:p>
            <a:r>
              <a:rPr lang="en-US" sz="2800" dirty="0" smtClean="0">
                <a:latin typeface="Arial" pitchFamily="34" charset="0"/>
                <a:cs typeface="Arial" pitchFamily="34" charset="0"/>
              </a:rPr>
              <a:t>Select “Grants to Organizations.”</a:t>
            </a:r>
            <a:endParaRPr lang="en-US" sz="28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429000" y="1799524"/>
            <a:ext cx="5187950" cy="452419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sp>
        <p:nvSpPr>
          <p:cNvPr id="5" name="TextBox 4"/>
          <p:cNvSpPr txBox="1"/>
          <p:nvPr/>
        </p:nvSpPr>
        <p:spPr>
          <a:xfrm>
            <a:off x="381000" y="1905000"/>
            <a:ext cx="2819400" cy="3785652"/>
          </a:xfrm>
          <a:prstGeom prst="rect">
            <a:avLst/>
          </a:prstGeom>
          <a:noFill/>
        </p:spPr>
        <p:txBody>
          <a:bodyPr wrap="square" rtlCol="0">
            <a:spAutoFit/>
          </a:bodyPr>
          <a:lstStyle/>
          <a:p>
            <a:r>
              <a:rPr lang="en-US" sz="2400" dirty="0" smtClean="0">
                <a:latin typeface="Arial" pitchFamily="34" charset="0"/>
                <a:cs typeface="Arial" pitchFamily="34" charset="0"/>
              </a:rPr>
              <a:t>Select </a:t>
            </a:r>
          </a:p>
          <a:p>
            <a:r>
              <a:rPr lang="en-US" sz="2400" dirty="0" smtClean="0">
                <a:latin typeface="Arial" pitchFamily="34" charset="0"/>
                <a:cs typeface="Arial" pitchFamily="34" charset="0"/>
              </a:rPr>
              <a:t>“Art Works” </a:t>
            </a:r>
          </a:p>
          <a:p>
            <a:r>
              <a:rPr lang="en-US" sz="2400" dirty="0" smtClean="0">
                <a:latin typeface="Arial" pitchFamily="34" charset="0"/>
                <a:cs typeface="Arial" pitchFamily="34" charset="0"/>
              </a:rPr>
              <a:t>to learn more about the category.</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Browse through “Key Information for Applicants” for other important information.</a:t>
            </a:r>
            <a:endParaRPr lang="en-US" sz="2400" dirty="0">
              <a:latin typeface="Arial" pitchFamily="34" charset="0"/>
              <a:cs typeface="Arial" pitchFamily="34" charset="0"/>
            </a:endParaRPr>
          </a:p>
        </p:txBody>
      </p:sp>
      <p:sp>
        <p:nvSpPr>
          <p:cNvPr id="6" name="Left Arrow 5"/>
          <p:cNvSpPr/>
          <p:nvPr/>
        </p:nvSpPr>
        <p:spPr>
          <a:xfrm>
            <a:off x="4191000" y="3733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8079528" y="3505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3" cstate="print"/>
          <a:srcRect l="9952" t="8308" r="11483"/>
          <a:stretch>
            <a:fillRect/>
          </a:stretch>
        </p:blipFill>
        <p:spPr bwMode="auto">
          <a:xfrm>
            <a:off x="3429000" y="1828800"/>
            <a:ext cx="5201903" cy="4592385"/>
          </a:xfrm>
          <a:prstGeom prst="rect">
            <a:avLst/>
          </a:prstGeom>
          <a:noFill/>
          <a:ln w="9525">
            <a:noFill/>
            <a:miter lim="800000"/>
            <a:headEnd/>
            <a:tailEnd/>
          </a:ln>
        </p:spPr>
      </p:pic>
      <p:sp>
        <p:nvSpPr>
          <p:cNvPr id="5" name="TextBox 4"/>
          <p:cNvSpPr txBox="1"/>
          <p:nvPr/>
        </p:nvSpPr>
        <p:spPr>
          <a:xfrm>
            <a:off x="838200" y="2057400"/>
            <a:ext cx="1905000" cy="2677656"/>
          </a:xfrm>
          <a:prstGeom prst="rect">
            <a:avLst/>
          </a:prstGeom>
          <a:noFill/>
        </p:spPr>
        <p:txBody>
          <a:bodyPr wrap="square" rtlCol="0">
            <a:spAutoFit/>
          </a:bodyPr>
          <a:lstStyle/>
          <a:p>
            <a:r>
              <a:rPr lang="en-US" sz="2400" dirty="0" smtClean="0">
                <a:latin typeface="Arial" pitchFamily="34" charset="0"/>
                <a:cs typeface="Arial" pitchFamily="34" charset="0"/>
              </a:rPr>
              <a:t>After you read about the Art Works category, select Music to apply.</a:t>
            </a:r>
            <a:endParaRPr lang="en-US" sz="2400" dirty="0">
              <a:latin typeface="Arial" pitchFamily="34" charset="0"/>
              <a:cs typeface="Arial" pitchFamily="34" charset="0"/>
            </a:endParaRPr>
          </a:p>
        </p:txBody>
      </p:sp>
      <p:sp>
        <p:nvSpPr>
          <p:cNvPr id="6" name="Left Arrow 5"/>
          <p:cNvSpPr/>
          <p:nvPr/>
        </p:nvSpPr>
        <p:spPr>
          <a:xfrm>
            <a:off x="7543800" y="5029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3130094" y="1536700"/>
            <a:ext cx="5111074" cy="49276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sp>
        <p:nvSpPr>
          <p:cNvPr id="5" name="TextBox 4"/>
          <p:cNvSpPr txBox="1"/>
          <p:nvPr/>
        </p:nvSpPr>
        <p:spPr>
          <a:xfrm>
            <a:off x="381000" y="1600200"/>
            <a:ext cx="2452082" cy="4524315"/>
          </a:xfrm>
          <a:prstGeom prst="rect">
            <a:avLst/>
          </a:prstGeom>
          <a:noFill/>
        </p:spPr>
        <p:txBody>
          <a:bodyPr wrap="square" rtlCol="0">
            <a:spAutoFit/>
          </a:bodyPr>
          <a:lstStyle/>
          <a:p>
            <a:r>
              <a:rPr lang="en-US" sz="2400" dirty="0" smtClean="0">
                <a:latin typeface="Arial" pitchFamily="34" charset="0"/>
                <a:cs typeface="Arial" pitchFamily="34" charset="0"/>
              </a:rPr>
              <a:t>Read about the project types supported at each deadline.</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Then select “How to Prepare and Submit an Application” as well as the instructions to get started. </a:t>
            </a:r>
            <a:endParaRPr lang="en-US" sz="2400" dirty="0">
              <a:latin typeface="Arial" pitchFamily="34" charset="0"/>
              <a:cs typeface="Arial" pitchFamily="34" charset="0"/>
            </a:endParaRPr>
          </a:p>
        </p:txBody>
      </p:sp>
      <p:sp>
        <p:nvSpPr>
          <p:cNvPr id="6" name="Left Arrow 5"/>
          <p:cNvSpPr/>
          <p:nvPr/>
        </p:nvSpPr>
        <p:spPr>
          <a:xfrm>
            <a:off x="7924800" y="5638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sz="2800" b="1" dirty="0" smtClean="0">
                <a:latin typeface="Arial" pitchFamily="34" charset="0"/>
                <a:cs typeface="Arial" pitchFamily="34" charset="0"/>
              </a:rPr>
              <a:t>Step 1 of 2: </a:t>
            </a:r>
            <a:r>
              <a:rPr lang="en-US" sz="2800" dirty="0" smtClean="0">
                <a:latin typeface="Arial" pitchFamily="34" charset="0"/>
                <a:cs typeface="Arial" pitchFamily="34" charset="0"/>
              </a:rPr>
              <a:t>Submit through Grants.gov </a:t>
            </a:r>
            <a:br>
              <a:rPr lang="en-US" sz="2800" dirty="0" smtClean="0">
                <a:latin typeface="Arial" pitchFamily="34" charset="0"/>
                <a:cs typeface="Arial" pitchFamily="34" charset="0"/>
              </a:rPr>
            </a:br>
            <a:r>
              <a:rPr lang="en-US" sz="2800" dirty="0" smtClean="0">
                <a:latin typeface="Arial" pitchFamily="34" charset="0"/>
                <a:cs typeface="Arial" pitchFamily="34" charset="0"/>
              </a:rPr>
              <a:t>(February 20, 2014 or July 24, 2014 deadline):</a:t>
            </a:r>
          </a:p>
          <a:p>
            <a:pPr>
              <a:buNone/>
            </a:pP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SF-424 (Application for Federal Domestic Assistance) </a:t>
            </a:r>
          </a:p>
          <a:p>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	This is the </a:t>
            </a:r>
            <a:r>
              <a:rPr lang="en-US" sz="2800" b="1" dirty="0" smtClean="0">
                <a:latin typeface="Arial" pitchFamily="34" charset="0"/>
                <a:cs typeface="Arial" pitchFamily="34" charset="0"/>
              </a:rPr>
              <a:t>only</a:t>
            </a:r>
            <a:r>
              <a:rPr lang="en-US" sz="2800" dirty="0" smtClean="0">
                <a:latin typeface="Arial" pitchFamily="34" charset="0"/>
                <a:cs typeface="Arial" pitchFamily="34" charset="0"/>
              </a:rPr>
              <a:t> item you submit through Grants.gov.  If it is not successfully submitted by the deadline you  will be unable to submit your other materials in NEA-GO.</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1524000"/>
            <a:ext cx="8281684" cy="4191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About Grants.gov</a:t>
            </a:r>
            <a:r>
              <a:rPr lang="en-US" b="1" dirty="0" smtClean="0"/>
              <a:t/>
            </a:r>
            <a:br>
              <a:rPr lang="en-US" b="1"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About Grants.gov</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b="1" dirty="0" smtClean="0"/>
          </a:p>
          <a:p>
            <a:pPr>
              <a:buNone/>
            </a:pPr>
            <a:endParaRPr lang="en-US" b="1" dirty="0" smtClean="0"/>
          </a:p>
          <a:p>
            <a:pPr>
              <a:spcBef>
                <a:spcPts val="0"/>
              </a:spcBef>
              <a:spcAft>
                <a:spcPts val="2000"/>
              </a:spcAft>
              <a:defRPr/>
            </a:pPr>
            <a:r>
              <a:rPr lang="en-US" dirty="0" smtClean="0">
                <a:latin typeface="Arial" pitchFamily="34" charset="0"/>
                <a:cs typeface="Arial" pitchFamily="34" charset="0"/>
              </a:rPr>
              <a:t>Grants.gov is an online, government-wide electronic application system through which all applicants must submit.</a:t>
            </a:r>
          </a:p>
          <a:p>
            <a:pPr>
              <a:spcBef>
                <a:spcPts val="0"/>
              </a:spcBef>
              <a:spcAft>
                <a:spcPts val="2000"/>
              </a:spcAft>
              <a:defRPr/>
            </a:pPr>
            <a:r>
              <a:rPr lang="en-US" b="1" dirty="0" smtClean="0">
                <a:solidFill>
                  <a:srgbClr val="FFFF00"/>
                </a:solidFill>
                <a:latin typeface="Arial" pitchFamily="34" charset="0"/>
                <a:cs typeface="Arial" pitchFamily="34" charset="0"/>
              </a:rPr>
              <a:t>Don’t wait until immediately before your deadline; submit no later than 10 days prior to the deadline</a:t>
            </a:r>
            <a:r>
              <a:rPr lang="en-US" dirty="0" smtClean="0">
                <a:latin typeface="Arial" pitchFamily="34" charset="0"/>
                <a:cs typeface="Arial" pitchFamily="34" charset="0"/>
              </a:rPr>
              <a:t>.</a:t>
            </a:r>
          </a:p>
          <a:p>
            <a:pPr>
              <a:spcBef>
                <a:spcPts val="0"/>
              </a:spcBef>
              <a:spcAft>
                <a:spcPts val="2000"/>
              </a:spcAft>
              <a:defRPr/>
            </a:pPr>
            <a:r>
              <a:rPr lang="en-US" dirty="0" smtClean="0">
                <a:latin typeface="Arial" pitchFamily="34" charset="0"/>
                <a:cs typeface="Arial" pitchFamily="34" charset="0"/>
              </a:rPr>
              <a:t>You are required to change your password every 60 days.</a:t>
            </a:r>
          </a:p>
          <a:p>
            <a:pPr>
              <a:spcBef>
                <a:spcPts val="0"/>
              </a:spcBef>
              <a:spcAft>
                <a:spcPts val="2000"/>
              </a:spcAft>
              <a:defRPr/>
            </a:pPr>
            <a:r>
              <a:rPr lang="en-US" dirty="0" smtClean="0">
                <a:latin typeface="Arial" pitchFamily="34" charset="0"/>
                <a:cs typeface="Arial" pitchFamily="34" charset="0"/>
              </a:rPr>
              <a:t>Obtain a DUNS number and register with SAM (System for Award Management) in order to use Grants.gov—allow at least 2 weeks for registration or renewal.</a:t>
            </a:r>
          </a:p>
          <a:p>
            <a:pPr>
              <a:spcBef>
                <a:spcPts val="0"/>
              </a:spcBef>
              <a:spcAft>
                <a:spcPts val="2000"/>
              </a:spcAft>
              <a:defRPr/>
            </a:pPr>
            <a:r>
              <a:rPr lang="en-US" dirty="0" smtClean="0">
                <a:latin typeface="Arial" pitchFamily="34" charset="0"/>
                <a:cs typeface="Arial" pitchFamily="34" charset="0"/>
              </a:rPr>
              <a:t>See </a:t>
            </a:r>
            <a:r>
              <a:rPr lang="en-US" dirty="0" smtClean="0">
                <a:latin typeface="Arial" pitchFamily="34" charset="0"/>
                <a:cs typeface="Arial" pitchFamily="34" charset="0"/>
                <a:hlinkClick r:id="rId2"/>
              </a:rPr>
              <a:t>www.grants.gov</a:t>
            </a:r>
            <a:r>
              <a:rPr lang="en-US" dirty="0" smtClean="0">
                <a:latin typeface="Arial" pitchFamily="34" charset="0"/>
                <a:cs typeface="Arial" pitchFamily="34" charset="0"/>
              </a:rPr>
              <a:t> for more details or call 1-800-518-4726.</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How to Apply</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pPr>
              <a:buNone/>
            </a:pPr>
            <a:r>
              <a:rPr lang="en-US" sz="3000" b="1" dirty="0" smtClean="0">
                <a:latin typeface="Arial" pitchFamily="34" charset="0"/>
                <a:cs typeface="Arial" pitchFamily="34" charset="0"/>
              </a:rPr>
              <a:t>Step 2 of 2:</a:t>
            </a:r>
            <a:r>
              <a:rPr lang="en-US" sz="3000" dirty="0" smtClean="0">
                <a:latin typeface="Arial" pitchFamily="34" charset="0"/>
                <a:cs typeface="Arial" pitchFamily="34" charset="0"/>
              </a:rPr>
              <a:t> Submit through NEA-GO </a:t>
            </a:r>
            <a:br>
              <a:rPr lang="en-US" sz="3000" dirty="0" smtClean="0">
                <a:latin typeface="Arial" pitchFamily="34" charset="0"/>
                <a:cs typeface="Arial" pitchFamily="34" charset="0"/>
              </a:rPr>
            </a:br>
            <a:r>
              <a:rPr lang="en-US" sz="3000" dirty="0" smtClean="0">
                <a:latin typeface="Arial" pitchFamily="34" charset="0"/>
                <a:cs typeface="Arial" pitchFamily="34" charset="0"/>
              </a:rPr>
              <a:t>(March 6 – 20, 2014; or August 7 – 21, 2014):</a:t>
            </a:r>
          </a:p>
          <a:p>
            <a:pPr>
              <a:buNone/>
            </a:pPr>
            <a:endParaRPr lang="en-US" sz="3000" dirty="0" smtClean="0">
              <a:latin typeface="Arial" pitchFamily="34" charset="0"/>
              <a:cs typeface="Arial" pitchFamily="34" charset="0"/>
            </a:endParaRPr>
          </a:p>
          <a:p>
            <a:r>
              <a:rPr lang="en-US" sz="3000" dirty="0" smtClean="0">
                <a:latin typeface="Arial" pitchFamily="34" charset="0"/>
                <a:cs typeface="Arial" pitchFamily="34" charset="0"/>
              </a:rPr>
              <a:t>NEA Grant Application Form (including answers to narrative questions, financial info, bios)</a:t>
            </a:r>
          </a:p>
          <a:p>
            <a:pPr>
              <a:buNone/>
            </a:pPr>
            <a:endParaRPr lang="en-US" sz="3000" dirty="0" smtClean="0">
              <a:latin typeface="Arial" pitchFamily="34" charset="0"/>
              <a:cs typeface="Arial" pitchFamily="34" charset="0"/>
            </a:endParaRPr>
          </a:p>
          <a:p>
            <a:r>
              <a:rPr lang="en-US" sz="3000" dirty="0" smtClean="0">
                <a:latin typeface="Arial" pitchFamily="34" charset="0"/>
                <a:cs typeface="Arial" pitchFamily="34" charset="0"/>
              </a:rPr>
              <a:t>Items to Upload (Programmatic activities list, statements of support, special items, and work samples)</a:t>
            </a:r>
          </a:p>
          <a:p>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pitchFamily="34" charset="0"/>
                <a:cs typeface="Arial" pitchFamily="34" charset="0"/>
              </a:rPr>
              <a:t>NEA </a:t>
            </a:r>
            <a:r>
              <a:rPr lang="en-US" sz="3600" dirty="0" err="1" smtClean="0">
                <a:latin typeface="Arial" pitchFamily="34" charset="0"/>
                <a:cs typeface="Arial" pitchFamily="34" charset="0"/>
              </a:rPr>
              <a:t>GrantsOnline</a:t>
            </a:r>
            <a:r>
              <a:rPr lang="en-US" sz="3600" dirty="0" smtClean="0">
                <a:latin typeface="Arial" pitchFamily="34" charset="0"/>
                <a:cs typeface="Arial" pitchFamily="34" charset="0"/>
              </a:rPr>
              <a:t>™ System (NEA-GO)</a:t>
            </a:r>
            <a:r>
              <a:rPr lang="en-US" b="1" dirty="0" smtClean="0">
                <a:solidFill>
                  <a:srgbClr val="002060"/>
                </a:solidFill>
              </a:rPr>
              <a:t/>
            </a:r>
            <a:br>
              <a:rPr lang="en-US" b="1" dirty="0" smtClean="0">
                <a:solidFill>
                  <a:srgbClr val="002060"/>
                </a:solidFill>
              </a:rPr>
            </a:br>
            <a:endParaRPr lang="en-US" dirty="0"/>
          </a:p>
        </p:txBody>
      </p:sp>
      <p:sp>
        <p:nvSpPr>
          <p:cNvPr id="3" name="Content Placeholder 2"/>
          <p:cNvSpPr>
            <a:spLocks noGrp="1"/>
          </p:cNvSpPr>
          <p:nvPr>
            <p:ph idx="1"/>
          </p:nvPr>
        </p:nvSpPr>
        <p:spPr/>
        <p:txBody>
          <a:bodyPr>
            <a:normAutofit fontScale="92500"/>
          </a:bodyPr>
          <a:lstStyle/>
          <a:p>
            <a:r>
              <a:rPr lang="en-US" sz="3000" dirty="0" smtClean="0">
                <a:latin typeface="Arial" pitchFamily="34" charset="0"/>
                <a:cs typeface="Arial" pitchFamily="34" charset="0"/>
              </a:rPr>
              <a:t>You will submit the </a:t>
            </a:r>
            <a:r>
              <a:rPr lang="en-US" sz="3000" u="sng" dirty="0" smtClean="0">
                <a:latin typeface="Arial" pitchFamily="34" charset="0"/>
                <a:cs typeface="Arial" pitchFamily="34" charset="0"/>
              </a:rPr>
              <a:t>Grant Application Form </a:t>
            </a:r>
            <a:r>
              <a:rPr lang="en-US" sz="3000" dirty="0" smtClean="0">
                <a:latin typeface="Arial" pitchFamily="34" charset="0"/>
                <a:cs typeface="Arial" pitchFamily="34" charset="0"/>
              </a:rPr>
              <a:t>and   </a:t>
            </a:r>
          </a:p>
          <a:p>
            <a:pPr>
              <a:buNone/>
            </a:pPr>
            <a:r>
              <a:rPr lang="en-US" sz="3000" dirty="0" smtClean="0">
                <a:latin typeface="Arial" pitchFamily="34" charset="0"/>
                <a:cs typeface="Arial" pitchFamily="34" charset="0"/>
              </a:rPr>
              <a:t>	electronically upload other items including work samples using the NEA-GO system two weeks after your Grants.gov application deadline.</a:t>
            </a:r>
          </a:p>
          <a:p>
            <a:pPr>
              <a:buNone/>
            </a:pPr>
            <a:endParaRPr lang="en-US" sz="3000" dirty="0" smtClean="0">
              <a:latin typeface="Arial" pitchFamily="34" charset="0"/>
              <a:cs typeface="Arial" pitchFamily="34" charset="0"/>
            </a:endParaRPr>
          </a:p>
          <a:p>
            <a:r>
              <a:rPr lang="en-US" sz="3000" dirty="0" smtClean="0">
                <a:latin typeface="Arial" pitchFamily="34" charset="0"/>
                <a:cs typeface="Arial" pitchFamily="34" charset="0"/>
              </a:rPr>
              <a:t>Prepare these materials well in advance of the application deadline and have them ready to upload once NEA-GO becomes available to you.</a:t>
            </a:r>
          </a:p>
          <a:p>
            <a:endParaRPr lang="en-US" sz="3000" dirty="0" smtClean="0">
              <a:latin typeface="Arial"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pitchFamily="34" charset="0"/>
                <a:cs typeface="Arial" pitchFamily="34" charset="0"/>
              </a:rPr>
              <a:t>NEA </a:t>
            </a:r>
            <a:r>
              <a:rPr lang="en-US" sz="3600" dirty="0" err="1" smtClean="0">
                <a:latin typeface="Arial" pitchFamily="34" charset="0"/>
                <a:cs typeface="Arial" pitchFamily="34" charset="0"/>
              </a:rPr>
              <a:t>GrantsOnline</a:t>
            </a:r>
            <a:r>
              <a:rPr lang="en-US" sz="3600" dirty="0" smtClean="0">
                <a:latin typeface="Arial" pitchFamily="34" charset="0"/>
                <a:cs typeface="Arial" pitchFamily="34" charset="0"/>
              </a:rPr>
              <a:t>™ System (NEA-GO)</a:t>
            </a:r>
            <a:r>
              <a:rPr lang="en-US" b="1" dirty="0" smtClean="0">
                <a:solidFill>
                  <a:srgbClr val="002060"/>
                </a:solidFill>
              </a:rPr>
              <a:t/>
            </a:r>
            <a:br>
              <a:rPr lang="en-US" b="1" dirty="0" smtClean="0">
                <a:solidFill>
                  <a:srgbClr val="002060"/>
                </a:solidFill>
              </a:rPr>
            </a:br>
            <a:endParaRPr lang="en-US" dirty="0"/>
          </a:p>
        </p:txBody>
      </p:sp>
      <p:sp>
        <p:nvSpPr>
          <p:cNvPr id="3" name="Content Placeholder 2"/>
          <p:cNvSpPr>
            <a:spLocks noGrp="1"/>
          </p:cNvSpPr>
          <p:nvPr>
            <p:ph idx="1"/>
          </p:nvPr>
        </p:nvSpPr>
        <p:spPr>
          <a:xfrm>
            <a:off x="457200" y="1303325"/>
            <a:ext cx="8229600" cy="4876800"/>
          </a:xfrm>
        </p:spPr>
        <p:txBody>
          <a:bodyPr>
            <a:normAutofit/>
          </a:bodyPr>
          <a:lstStyle/>
          <a:p>
            <a:pPr>
              <a:buNone/>
            </a:pPr>
            <a:r>
              <a:rPr lang="en-US" sz="2800" dirty="0" smtClean="0">
                <a:latin typeface="Arial" pitchFamily="34" charset="0"/>
                <a:cs typeface="Arial" pitchFamily="34" charset="0"/>
              </a:rPr>
              <a:t>Accessing the system:</a:t>
            </a:r>
          </a:p>
          <a:p>
            <a:r>
              <a:rPr lang="en-US" sz="2800" dirty="0" smtClean="0">
                <a:latin typeface="Arial" pitchFamily="34" charset="0"/>
                <a:cs typeface="Arial" pitchFamily="34" charset="0"/>
              </a:rPr>
              <a:t>Go to “Track My Application” at Grants.gov</a:t>
            </a:r>
          </a:p>
          <a:p>
            <a:r>
              <a:rPr lang="en-US" sz="2800" dirty="0" smtClean="0">
                <a:latin typeface="Arial" pitchFamily="34" charset="0"/>
                <a:cs typeface="Arial" pitchFamily="34" charset="0"/>
              </a:rPr>
              <a:t>The notes box will have a link to NEA-GO and information about when the system will be open</a:t>
            </a:r>
          </a:p>
          <a:p>
            <a:r>
              <a:rPr lang="en-US" sz="2800" dirty="0" smtClean="0">
                <a:latin typeface="Arial" pitchFamily="34" charset="0"/>
                <a:cs typeface="Arial" pitchFamily="34" charset="0"/>
              </a:rPr>
              <a:t>User Name = Grants.gov Tracking Number</a:t>
            </a:r>
          </a:p>
          <a:p>
            <a:r>
              <a:rPr lang="en-US" sz="2800" dirty="0" smtClean="0">
                <a:latin typeface="Arial" pitchFamily="34" charset="0"/>
                <a:cs typeface="Arial" pitchFamily="34" charset="0"/>
              </a:rPr>
              <a:t>Password = NEA Application Number</a:t>
            </a:r>
          </a:p>
          <a:p>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	This info is available 2 days after you submit your SF-424 to Grants.gov (but no earlier than 10 days before the application deadline).</a:t>
            </a:r>
          </a:p>
          <a:p>
            <a:endParaRPr lang="en-US" dirty="0" smtClean="0"/>
          </a:p>
          <a:p>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Welcome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Autofit/>
          </a:bodyPr>
          <a:lstStyle/>
          <a:p>
            <a:pPr algn="ctr">
              <a:buNone/>
            </a:pPr>
            <a:r>
              <a:rPr lang="en-US" dirty="0" smtClean="0">
                <a:latin typeface="Arial" pitchFamily="34" charset="0"/>
                <a:cs typeface="Arial" pitchFamily="34" charset="0"/>
              </a:rPr>
              <a:t>	The National Endowment for the Arts is a public agency dedicated to advancing artistic excellence, creativity, and innovation for the benefit of individuals and communities. The NEA awards grants to arts organizations of all sizes across all 50 states and 6 U.S. territories.</a:t>
            </a:r>
          </a:p>
          <a:p>
            <a:pPr algn="ctr">
              <a:buNone/>
            </a:pPr>
            <a:endParaRPr lang="en-US" sz="3600" dirty="0"/>
          </a:p>
          <a:p>
            <a:pPr algn="ctr">
              <a:buNone/>
            </a:pPr>
            <a:r>
              <a:rPr lang="en-US" sz="3600" dirty="0" smtClean="0"/>
              <a:t>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Please read the guidelines carefully</a:t>
            </a:r>
          </a:p>
          <a:p>
            <a:r>
              <a:rPr lang="en-US" sz="2800" dirty="0" smtClean="0">
                <a:latin typeface="Arial" pitchFamily="34" charset="0"/>
                <a:cs typeface="Arial" pitchFamily="34" charset="0"/>
              </a:rPr>
              <a:t>Be aware of the new application deadlines</a:t>
            </a:r>
          </a:p>
          <a:p>
            <a:r>
              <a:rPr lang="en-US" sz="2800" dirty="0" smtClean="0">
                <a:solidFill>
                  <a:schemeClr val="tx1">
                    <a:lumMod val="65000"/>
                    <a:lumOff val="35000"/>
                  </a:schemeClr>
                </a:solidFill>
                <a:latin typeface="Arial" pitchFamily="34" charset="0"/>
                <a:cs typeface="Arial" pitchFamily="34" charset="0"/>
              </a:rPr>
              <a:t>The NEA does not fund general operating or seasonal support.</a:t>
            </a:r>
          </a:p>
          <a:p>
            <a:pPr lvl="1"/>
            <a:r>
              <a:rPr lang="en-US" sz="2400" dirty="0" smtClean="0">
                <a:solidFill>
                  <a:schemeClr val="tx1">
                    <a:lumMod val="65000"/>
                    <a:lumOff val="35000"/>
                  </a:schemeClr>
                </a:solidFill>
                <a:latin typeface="Arial" pitchFamily="34" charset="0"/>
                <a:cs typeface="Arial" pitchFamily="34" charset="0"/>
              </a:rPr>
              <a:t>Your project should be a </a:t>
            </a:r>
            <a:r>
              <a:rPr lang="en-US" sz="2400" b="1" dirty="0" smtClean="0">
                <a:solidFill>
                  <a:srgbClr val="FFFF00"/>
                </a:solidFill>
                <a:latin typeface="Arial" pitchFamily="34" charset="0"/>
                <a:cs typeface="Arial" pitchFamily="34" charset="0"/>
              </a:rPr>
              <a:t>distinct</a:t>
            </a:r>
            <a:r>
              <a:rPr lang="en-US" sz="2400" dirty="0" smtClean="0">
                <a:solidFill>
                  <a:schemeClr val="tx1">
                    <a:lumMod val="65000"/>
                    <a:lumOff val="35000"/>
                  </a:schemeClr>
                </a:solidFill>
                <a:latin typeface="Arial" pitchFamily="34" charset="0"/>
                <a:cs typeface="Arial" pitchFamily="34" charset="0"/>
              </a:rPr>
              <a:t> selection of your annual programming activities and not cover the entirety of your seasonal offerings. </a:t>
            </a:r>
          </a:p>
          <a:p>
            <a:pPr lvl="1"/>
            <a:r>
              <a:rPr lang="en-US" sz="2400" dirty="0" smtClean="0">
                <a:solidFill>
                  <a:schemeClr val="tx1">
                    <a:lumMod val="65000"/>
                    <a:lumOff val="35000"/>
                  </a:schemeClr>
                </a:solidFill>
                <a:latin typeface="Arial" pitchFamily="34" charset="0"/>
                <a:cs typeface="Arial" pitchFamily="34" charset="0"/>
              </a:rPr>
              <a:t>The only exception is for organizations that undertake only </a:t>
            </a:r>
            <a:r>
              <a:rPr lang="en-US" sz="2400" u="sng" dirty="0" smtClean="0">
                <a:solidFill>
                  <a:schemeClr val="tx1">
                    <a:lumMod val="65000"/>
                    <a:lumOff val="35000"/>
                  </a:schemeClr>
                </a:solidFill>
                <a:latin typeface="Arial" pitchFamily="34" charset="0"/>
                <a:cs typeface="Arial" pitchFamily="34" charset="0"/>
              </a:rPr>
              <a:t>one</a:t>
            </a:r>
            <a:r>
              <a:rPr lang="en-US" sz="2400" dirty="0" smtClean="0">
                <a:solidFill>
                  <a:schemeClr val="tx1">
                    <a:lumMod val="65000"/>
                    <a:lumOff val="35000"/>
                  </a:schemeClr>
                </a:solidFill>
                <a:latin typeface="Arial" pitchFamily="34" charset="0"/>
                <a:cs typeface="Arial" pitchFamily="34" charset="0"/>
              </a:rPr>
              <a:t> activity per year, such as a festival.</a:t>
            </a:r>
          </a:p>
          <a:p>
            <a:endParaRPr lang="en-US" sz="2800" dirty="0" smtClean="0">
              <a:solidFill>
                <a:schemeClr val="tx1">
                  <a:lumMod val="65000"/>
                  <a:lumOff val="35000"/>
                </a:schemeClr>
              </a:solidFill>
              <a:latin typeface="Gill Sans MT"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800" dirty="0" smtClean="0">
                <a:solidFill>
                  <a:schemeClr val="tx1">
                    <a:lumMod val="65000"/>
                    <a:lumOff val="35000"/>
                  </a:schemeClr>
                </a:solidFill>
                <a:latin typeface="Arial" pitchFamily="34" charset="0"/>
                <a:cs typeface="Arial" pitchFamily="34" charset="0"/>
              </a:rPr>
              <a:t>BE SPECIFIC</a:t>
            </a:r>
          </a:p>
          <a:p>
            <a:r>
              <a:rPr lang="en-US" sz="2800" dirty="0" smtClean="0">
                <a:solidFill>
                  <a:schemeClr val="tx1">
                    <a:lumMod val="65000"/>
                    <a:lumOff val="35000"/>
                  </a:schemeClr>
                </a:solidFill>
                <a:latin typeface="Arial" pitchFamily="34" charset="0"/>
                <a:cs typeface="Arial" pitchFamily="34" charset="0"/>
              </a:rPr>
              <a:t>Applications that are clear about the planned project activities do well.</a:t>
            </a:r>
          </a:p>
          <a:p>
            <a:r>
              <a:rPr lang="en-US" sz="2800" dirty="0" smtClean="0">
                <a:solidFill>
                  <a:schemeClr val="tx1">
                    <a:lumMod val="65000"/>
                    <a:lumOff val="35000"/>
                  </a:schemeClr>
                </a:solidFill>
                <a:latin typeface="Arial" pitchFamily="34" charset="0"/>
                <a:cs typeface="Arial" pitchFamily="34" charset="0"/>
              </a:rPr>
              <a:t>An indication of repertoire to be programmed is an important part of review.  </a:t>
            </a:r>
          </a:p>
          <a:p>
            <a:endParaRPr lang="en-US" sz="2800" dirty="0" smtClean="0">
              <a:solidFill>
                <a:schemeClr val="tx1">
                  <a:lumMod val="65000"/>
                  <a:lumOff val="35000"/>
                </a:schemeClr>
              </a:solidFill>
              <a:latin typeface="Gill Sans MT"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800" dirty="0" smtClean="0">
                <a:solidFill>
                  <a:schemeClr val="tx1">
                    <a:lumMod val="65000"/>
                    <a:lumOff val="35000"/>
                  </a:schemeClr>
                </a:solidFill>
                <a:latin typeface="Arial" pitchFamily="34" charset="0"/>
                <a:cs typeface="Arial" pitchFamily="34" charset="0"/>
              </a:rPr>
              <a:t>CHOOSING WORK SAMPLES</a:t>
            </a:r>
          </a:p>
          <a:p>
            <a:r>
              <a:rPr lang="en-US" sz="2800" dirty="0" smtClean="0">
                <a:solidFill>
                  <a:schemeClr val="tx1">
                    <a:lumMod val="65000"/>
                    <a:lumOff val="35000"/>
                  </a:schemeClr>
                </a:solidFill>
                <a:latin typeface="Arial" pitchFamily="34" charset="0"/>
                <a:cs typeface="Arial" pitchFamily="34" charset="0"/>
              </a:rPr>
              <a:t>Work samples are a vital part of your proposal.</a:t>
            </a:r>
          </a:p>
          <a:p>
            <a:r>
              <a:rPr lang="en-US" sz="2800" dirty="0" smtClean="0">
                <a:solidFill>
                  <a:schemeClr val="tx1">
                    <a:lumMod val="65000"/>
                    <a:lumOff val="35000"/>
                  </a:schemeClr>
                </a:solidFill>
                <a:latin typeface="Arial" pitchFamily="34" charset="0"/>
                <a:cs typeface="Arial" pitchFamily="34" charset="0"/>
              </a:rPr>
              <a:t>Selections should be of recent recordings (within the past two years).  Check the guidelines for requirements.</a:t>
            </a:r>
          </a:p>
          <a:p>
            <a:r>
              <a:rPr lang="en-US" sz="2800" dirty="0" smtClean="0">
                <a:solidFill>
                  <a:schemeClr val="tx1">
                    <a:lumMod val="65000"/>
                    <a:lumOff val="35000"/>
                  </a:schemeClr>
                </a:solidFill>
                <a:latin typeface="Arial" pitchFamily="34" charset="0"/>
                <a:cs typeface="Arial" pitchFamily="34" charset="0"/>
              </a:rPr>
              <a:t>They should include proposed artists and works to be performed or presented.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800" cap="all" dirty="0" smtClean="0">
                <a:solidFill>
                  <a:schemeClr val="tx1">
                    <a:lumMod val="65000"/>
                    <a:lumOff val="35000"/>
                  </a:schemeClr>
                </a:solidFill>
                <a:latin typeface="Arial" pitchFamily="34" charset="0"/>
                <a:cs typeface="Arial" pitchFamily="34" charset="0"/>
              </a:rPr>
              <a:t>contact staff to receive panel feedback and advice</a:t>
            </a:r>
            <a:r>
              <a:rPr lang="en-US" sz="2800" b="1" cap="all" dirty="0" smtClean="0">
                <a:solidFill>
                  <a:schemeClr val="tx1">
                    <a:lumMod val="65000"/>
                    <a:lumOff val="35000"/>
                  </a:schemeClr>
                </a:solidFill>
                <a:latin typeface="Arial" pitchFamily="34" charset="0"/>
                <a:cs typeface="Arial" pitchFamily="34" charset="0"/>
              </a:rPr>
              <a:t>.</a:t>
            </a:r>
          </a:p>
          <a:p>
            <a:r>
              <a:rPr lang="en-US" sz="2800" dirty="0" smtClean="0">
                <a:solidFill>
                  <a:schemeClr val="tx1">
                    <a:lumMod val="65000"/>
                    <a:lumOff val="35000"/>
                  </a:schemeClr>
                </a:solidFill>
                <a:latin typeface="Arial" pitchFamily="34" charset="0"/>
                <a:cs typeface="Arial" pitchFamily="34" charset="0"/>
              </a:rPr>
              <a:t>Specialists are available to give you detailed panelist feedback. </a:t>
            </a:r>
          </a:p>
          <a:p>
            <a:r>
              <a:rPr lang="en-US" sz="2800" dirty="0" smtClean="0">
                <a:solidFill>
                  <a:schemeClr val="tx1">
                    <a:lumMod val="65000"/>
                    <a:lumOff val="35000"/>
                  </a:schemeClr>
                </a:solidFill>
                <a:latin typeface="Arial" pitchFamily="34" charset="0"/>
                <a:cs typeface="Arial" pitchFamily="34" charset="0"/>
              </a:rPr>
              <a:t>Helpful for all applicants to improve future applications. </a:t>
            </a:r>
          </a:p>
          <a:p>
            <a:r>
              <a:rPr lang="en-US" sz="2800" dirty="0" smtClean="0">
                <a:solidFill>
                  <a:schemeClr val="tx1">
                    <a:lumMod val="65000"/>
                    <a:lumOff val="35000"/>
                  </a:schemeClr>
                </a:solidFill>
                <a:latin typeface="Arial" pitchFamily="34" charset="0"/>
                <a:cs typeface="Arial" pitchFamily="34" charset="0"/>
              </a:rPr>
              <a:t> Additionally, staff is available for guidance before you submit an application.</a:t>
            </a:r>
          </a:p>
          <a:p>
            <a:endParaRPr lang="en-US" sz="2800" dirty="0" smtClean="0">
              <a:solidFill>
                <a:schemeClr val="tx1">
                  <a:lumMod val="65000"/>
                  <a:lumOff val="35000"/>
                </a:schemeClr>
              </a:solidFill>
              <a:latin typeface="Gill Sans MT"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Application Tips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a:buNone/>
            </a:pPr>
            <a:r>
              <a:rPr lang="en-US" sz="5100" cap="all" dirty="0" smtClean="0">
                <a:solidFill>
                  <a:schemeClr val="tx1">
                    <a:lumMod val="65000"/>
                    <a:lumOff val="35000"/>
                  </a:schemeClr>
                </a:solidFill>
                <a:latin typeface="Arial" pitchFamily="34" charset="0"/>
                <a:cs typeface="Arial" pitchFamily="34" charset="0"/>
              </a:rPr>
              <a:t>Choosing the correct </a:t>
            </a:r>
            <a:r>
              <a:rPr lang="en-US" sz="5100" cap="all" dirty="0" smtClean="0">
                <a:solidFill>
                  <a:srgbClr val="FFFF00"/>
                </a:solidFill>
                <a:latin typeface="Arial" pitchFamily="34" charset="0"/>
                <a:cs typeface="Arial" pitchFamily="34" charset="0"/>
              </a:rPr>
              <a:t>discipline</a:t>
            </a:r>
          </a:p>
          <a:p>
            <a:pPr>
              <a:buNone/>
            </a:pPr>
            <a:endParaRPr lang="en-US" sz="3600" b="1" cap="all" dirty="0" smtClean="0">
              <a:solidFill>
                <a:schemeClr val="tx1">
                  <a:lumMod val="65000"/>
                  <a:lumOff val="35000"/>
                </a:schemeClr>
              </a:solidFill>
              <a:latin typeface="Arial" pitchFamily="34" charset="0"/>
              <a:cs typeface="Arial" pitchFamily="34" charset="0"/>
            </a:endParaRPr>
          </a:p>
          <a:p>
            <a:r>
              <a:rPr lang="en-US" sz="5100" dirty="0" smtClean="0">
                <a:solidFill>
                  <a:srgbClr val="FFFF00"/>
                </a:solidFill>
                <a:latin typeface="Arial" pitchFamily="34" charset="0"/>
                <a:cs typeface="Arial" pitchFamily="34" charset="0"/>
              </a:rPr>
              <a:t>ARTS EDUCATION</a:t>
            </a:r>
            <a:r>
              <a:rPr lang="en-US" sz="5100" dirty="0" smtClean="0">
                <a:solidFill>
                  <a:schemeClr val="tx1">
                    <a:lumMod val="65000"/>
                    <a:lumOff val="35000"/>
                  </a:schemeClr>
                </a:solidFill>
                <a:latin typeface="Arial" pitchFamily="34" charset="0"/>
                <a:cs typeface="Arial" pitchFamily="34" charset="0"/>
              </a:rPr>
              <a:t>: projects that provide in-depth arts education knowledge and skill-building</a:t>
            </a:r>
          </a:p>
          <a:p>
            <a:pPr marL="795338" lvl="2" indent="-450850">
              <a:spcBef>
                <a:spcPts val="600"/>
              </a:spcBef>
              <a:buSzPct val="55000"/>
              <a:buFont typeface="Wingdings" pitchFamily="2" charset="2"/>
              <a:buChar char="v"/>
            </a:pPr>
            <a:r>
              <a:rPr lang="en-US" sz="4000" dirty="0" smtClean="0">
                <a:solidFill>
                  <a:schemeClr val="tx1">
                    <a:lumMod val="65000"/>
                    <a:lumOff val="35000"/>
                  </a:schemeClr>
                </a:solidFill>
                <a:latin typeface="Arial" pitchFamily="34" charset="0"/>
                <a:cs typeface="Arial" pitchFamily="34" charset="0"/>
              </a:rPr>
              <a:t>February = Community-based projects</a:t>
            </a:r>
          </a:p>
          <a:p>
            <a:pPr marL="795338" lvl="2" indent="-450850">
              <a:spcBef>
                <a:spcPts val="600"/>
              </a:spcBef>
              <a:buSzPct val="55000"/>
              <a:buFont typeface="Wingdings" pitchFamily="2" charset="2"/>
              <a:buChar char="v"/>
            </a:pPr>
            <a:r>
              <a:rPr lang="en-US" sz="4000" smtClean="0">
                <a:solidFill>
                  <a:schemeClr val="tx1">
                    <a:lumMod val="65000"/>
                    <a:lumOff val="35000"/>
                  </a:schemeClr>
                </a:solidFill>
                <a:latin typeface="Arial" pitchFamily="34" charset="0"/>
                <a:cs typeface="Arial" pitchFamily="34" charset="0"/>
              </a:rPr>
              <a:t>July </a:t>
            </a:r>
            <a:r>
              <a:rPr lang="en-US" sz="4000" dirty="0" smtClean="0">
                <a:solidFill>
                  <a:schemeClr val="tx1">
                    <a:lumMod val="65000"/>
                    <a:lumOff val="35000"/>
                  </a:schemeClr>
                </a:solidFill>
                <a:latin typeface="Arial" pitchFamily="34" charset="0"/>
                <a:cs typeface="Arial" pitchFamily="34" charset="0"/>
              </a:rPr>
              <a:t>= School-based projects</a:t>
            </a:r>
          </a:p>
          <a:p>
            <a:pPr marL="795338" lvl="2" indent="-450850">
              <a:spcBef>
                <a:spcPts val="600"/>
              </a:spcBef>
              <a:buSzPct val="55000"/>
              <a:buFont typeface="Wingdings" pitchFamily="2" charset="2"/>
              <a:buChar char="v"/>
            </a:pPr>
            <a:r>
              <a:rPr lang="en-US" sz="4000" dirty="0" smtClean="0">
                <a:solidFill>
                  <a:schemeClr val="tx1">
                    <a:lumMod val="65000"/>
                    <a:lumOff val="35000"/>
                  </a:schemeClr>
                </a:solidFill>
                <a:latin typeface="Arial" pitchFamily="34" charset="0"/>
                <a:cs typeface="Arial" pitchFamily="34" charset="0"/>
              </a:rPr>
              <a:t>Contact Denise Brandenburg, 202-682-5044 or </a:t>
            </a:r>
            <a:r>
              <a:rPr lang="en-US" sz="4000" dirty="0" smtClean="0">
                <a:solidFill>
                  <a:schemeClr val="tx1">
                    <a:lumMod val="65000"/>
                    <a:lumOff val="35000"/>
                  </a:schemeClr>
                </a:solidFill>
                <a:latin typeface="Arial" pitchFamily="34" charset="0"/>
                <a:cs typeface="Arial" pitchFamily="34" charset="0"/>
                <a:hlinkClick r:id="rId2"/>
              </a:rPr>
              <a:t>brandenburg@arts.gov</a:t>
            </a:r>
            <a:endParaRPr lang="en-US" sz="4000" dirty="0" smtClean="0">
              <a:solidFill>
                <a:schemeClr val="tx1">
                  <a:lumMod val="65000"/>
                  <a:lumOff val="35000"/>
                </a:schemeClr>
              </a:solidFill>
              <a:latin typeface="Arial" pitchFamily="34" charset="0"/>
              <a:cs typeface="Arial" pitchFamily="34" charset="0"/>
            </a:endParaRPr>
          </a:p>
          <a:p>
            <a:pPr marL="795338" lvl="2" indent="-450850">
              <a:spcBef>
                <a:spcPts val="600"/>
              </a:spcBef>
              <a:buSzPct val="55000"/>
              <a:buFont typeface="Wingdings" pitchFamily="2" charset="2"/>
              <a:buChar char="v"/>
            </a:pPr>
            <a:endParaRPr lang="en-US" sz="4000" dirty="0" smtClean="0">
              <a:solidFill>
                <a:schemeClr val="tx1">
                  <a:lumMod val="65000"/>
                  <a:lumOff val="35000"/>
                </a:schemeClr>
              </a:solidFill>
              <a:latin typeface="Arial" pitchFamily="34" charset="0"/>
              <a:cs typeface="Arial" pitchFamily="34" charset="0"/>
            </a:endParaRPr>
          </a:p>
          <a:p>
            <a:pPr>
              <a:spcBef>
                <a:spcPts val="600"/>
              </a:spcBef>
              <a:buSzPct val="100000"/>
            </a:pPr>
            <a:r>
              <a:rPr lang="en-US" sz="5100" dirty="0" smtClean="0">
                <a:solidFill>
                  <a:srgbClr val="FFFF00"/>
                </a:solidFill>
                <a:latin typeface="Arial" pitchFamily="34" charset="0"/>
                <a:cs typeface="Arial" pitchFamily="34" charset="0"/>
              </a:rPr>
              <a:t>PRESENTING &amp; MULTIDISCIPLINARY WORKS</a:t>
            </a:r>
            <a:r>
              <a:rPr lang="en-US" sz="4400" dirty="0" smtClean="0">
                <a:solidFill>
                  <a:schemeClr val="tx1">
                    <a:lumMod val="65000"/>
                    <a:lumOff val="35000"/>
                  </a:schemeClr>
                </a:solidFill>
                <a:latin typeface="Arial" pitchFamily="34" charset="0"/>
                <a:cs typeface="Arial" pitchFamily="34" charset="0"/>
              </a:rPr>
              <a:t>: </a:t>
            </a:r>
            <a:r>
              <a:rPr lang="en-US" sz="4700" dirty="0" smtClean="0">
                <a:solidFill>
                  <a:schemeClr val="tx1">
                    <a:lumMod val="65000"/>
                    <a:lumOff val="35000"/>
                  </a:schemeClr>
                </a:solidFill>
                <a:latin typeface="Arial" pitchFamily="34" charset="0"/>
                <a:cs typeface="Arial" pitchFamily="34" charset="0"/>
              </a:rPr>
              <a:t>Single discipline presenting projects should apply to that discipline</a:t>
            </a:r>
          </a:p>
          <a:p>
            <a:endParaRPr lang="en-US" sz="2800" dirty="0" smtClean="0">
              <a:solidFill>
                <a:schemeClr val="tx1">
                  <a:lumMod val="65000"/>
                  <a:lumOff val="35000"/>
                </a:schemeClr>
              </a:solidFill>
              <a:latin typeface="Gill Sans MT" pitchFamily="34" charset="0"/>
            </a:endParaRPr>
          </a:p>
          <a:p>
            <a:endParaRPr lang="en-US" sz="2800" dirty="0" smtClean="0">
              <a:solidFill>
                <a:schemeClr val="tx1">
                  <a:lumMod val="65000"/>
                  <a:lumOff val="35000"/>
                </a:schemeClr>
              </a:solidFill>
              <a:latin typeface="Gill Sans MT"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FAQs and Past Grants</a:t>
            </a:r>
            <a:endParaRPr lang="en-US" dirty="0">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2" cstate="print"/>
          <a:srcRect l="10718" t="8308" r="12249"/>
          <a:stretch>
            <a:fillRect/>
          </a:stretch>
        </p:blipFill>
        <p:spPr bwMode="auto">
          <a:xfrm>
            <a:off x="533400" y="2057400"/>
            <a:ext cx="3859612" cy="3810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10718" t="8308" r="12249"/>
          <a:stretch>
            <a:fillRect/>
          </a:stretch>
        </p:blipFill>
        <p:spPr bwMode="auto">
          <a:xfrm>
            <a:off x="4724400" y="2057400"/>
            <a:ext cx="3935783" cy="381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2" cstate="print"/>
          <a:srcRect/>
          <a:stretch>
            <a:fillRect/>
          </a:stretch>
        </p:blipFill>
        <p:spPr bwMode="auto">
          <a:xfrm>
            <a:off x="3352800" y="1981200"/>
            <a:ext cx="5290056" cy="392137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Sample Applications</a:t>
            </a:r>
            <a:endParaRPr lang="en-US" sz="4000" dirty="0">
              <a:latin typeface="Arial" pitchFamily="34" charset="0"/>
              <a:cs typeface="Arial" pitchFamily="34" charset="0"/>
            </a:endParaRPr>
          </a:p>
        </p:txBody>
      </p:sp>
      <p:sp>
        <p:nvSpPr>
          <p:cNvPr id="7" name="TextBox 6"/>
          <p:cNvSpPr txBox="1"/>
          <p:nvPr/>
        </p:nvSpPr>
        <p:spPr>
          <a:xfrm>
            <a:off x="381000" y="1447800"/>
            <a:ext cx="2514600" cy="4678204"/>
          </a:xfrm>
          <a:prstGeom prst="rect">
            <a:avLst/>
          </a:prstGeom>
          <a:noFill/>
        </p:spPr>
        <p:txBody>
          <a:bodyPr wrap="square" rtlCol="0">
            <a:spAutoFit/>
          </a:bodyPr>
          <a:lstStyle/>
          <a:p>
            <a:r>
              <a:rPr lang="en-US" sz="2800" dirty="0" smtClean="0">
                <a:latin typeface="Arial" pitchFamily="34" charset="0"/>
                <a:cs typeface="Arial" pitchFamily="34" charset="0"/>
              </a:rPr>
              <a:t>Examples of previously submitted application narratives can be found in our FOIA Reading Room at </a:t>
            </a:r>
            <a:r>
              <a:rPr lang="en-US" sz="2800" dirty="0" smtClean="0">
                <a:latin typeface="Arial" pitchFamily="34" charset="0"/>
                <a:cs typeface="Arial" pitchFamily="34" charset="0"/>
                <a:hlinkClick r:id="rId3"/>
              </a:rPr>
              <a:t>www.arts.gov</a:t>
            </a:r>
            <a:r>
              <a:rPr lang="en-US" sz="2800" dirty="0" smtClean="0">
                <a:latin typeface="Arial" pitchFamily="34" charset="0"/>
                <a:cs typeface="Arial" pitchFamily="34" charset="0"/>
              </a:rPr>
              <a:t>.</a:t>
            </a:r>
          </a:p>
          <a:p>
            <a:endParaRPr lang="en-US" dirty="0">
              <a:latin typeface="Arial" pitchFamily="34" charset="0"/>
              <a:cs typeface="Arial" pitchFamily="34" charset="0"/>
            </a:endParaRPr>
          </a:p>
        </p:txBody>
      </p:sp>
      <p:sp>
        <p:nvSpPr>
          <p:cNvPr id="5" name="Left Arrow 4"/>
          <p:cNvSpPr/>
          <p:nvPr/>
        </p:nvSpPr>
        <p:spPr>
          <a:xfrm>
            <a:off x="6629400" y="4876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Accessibility</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pPr eaLnBrk="0" hangingPunct="0">
              <a:buNone/>
              <a:tabLst>
                <a:tab pos="457200" algn="l"/>
              </a:tabLst>
              <a:defRPr/>
            </a:pPr>
            <a:r>
              <a:rPr lang="en-US" dirty="0" smtClean="0">
                <a:latin typeface="Arial" pitchFamily="34" charset="0"/>
                <a:cs typeface="Arial" pitchFamily="34" charset="0"/>
              </a:rPr>
              <a:t>Things to consider when planning your project:</a:t>
            </a:r>
          </a:p>
          <a:p>
            <a:pPr eaLnBrk="0" hangingPunct="0">
              <a:tabLst>
                <a:tab pos="457200" algn="l"/>
              </a:tabLst>
              <a:defRPr/>
            </a:pPr>
            <a:endParaRPr lang="en-US" b="1" dirty="0" smtClean="0">
              <a:latin typeface="Arial" pitchFamily="34" charset="0"/>
              <a:cs typeface="Arial" pitchFamily="34" charset="0"/>
            </a:endParaRPr>
          </a:p>
          <a:p>
            <a:pPr eaLnBrk="0" hangingPunct="0">
              <a:tabLst>
                <a:tab pos="457200" algn="l"/>
              </a:tabLst>
              <a:defRPr/>
            </a:pPr>
            <a:r>
              <a:rPr lang="en-US" b="1" dirty="0" smtClean="0">
                <a:latin typeface="Arial" pitchFamily="34" charset="0"/>
                <a:cs typeface="Arial" pitchFamily="34" charset="0"/>
              </a:rPr>
              <a:t>Sign interpretation </a:t>
            </a:r>
            <a:r>
              <a:rPr lang="en-US" dirty="0" smtClean="0">
                <a:latin typeface="Arial" pitchFamily="34" charset="0"/>
                <a:cs typeface="Arial" pitchFamily="34" charset="0"/>
              </a:rPr>
              <a:t>of panels or community workshops, upon request</a:t>
            </a:r>
          </a:p>
          <a:p>
            <a:pPr eaLnBrk="0" hangingPunct="0">
              <a:tabLst>
                <a:tab pos="457200" algn="l"/>
              </a:tabLst>
              <a:defRPr/>
            </a:pPr>
            <a:endParaRPr lang="en-US" b="1" dirty="0" smtClean="0">
              <a:latin typeface="Arial" pitchFamily="34" charset="0"/>
              <a:cs typeface="Arial" pitchFamily="34" charset="0"/>
            </a:endParaRPr>
          </a:p>
          <a:p>
            <a:pPr eaLnBrk="0" hangingPunct="0">
              <a:tabLst>
                <a:tab pos="457200" algn="l"/>
              </a:tabLst>
              <a:defRPr/>
            </a:pPr>
            <a:r>
              <a:rPr lang="en-US" b="1" dirty="0" smtClean="0">
                <a:latin typeface="Arial" pitchFamily="34" charset="0"/>
                <a:cs typeface="Arial" pitchFamily="34" charset="0"/>
              </a:rPr>
              <a:t>Accessible electronic versions </a:t>
            </a:r>
            <a:r>
              <a:rPr lang="en-US" dirty="0" smtClean="0">
                <a:latin typeface="Arial" pitchFamily="34" charset="0"/>
                <a:cs typeface="Arial" pitchFamily="34" charset="0"/>
              </a:rPr>
              <a:t>of print material and publications, upon request</a:t>
            </a:r>
          </a:p>
          <a:p>
            <a:pPr eaLnBrk="0" hangingPunct="0">
              <a:buNone/>
              <a:tabLst>
                <a:tab pos="457200" algn="l"/>
              </a:tabLst>
              <a:defRPr/>
            </a:pPr>
            <a:endParaRPr lang="en-US" b="1" dirty="0" smtClean="0">
              <a:latin typeface="Arial" pitchFamily="34" charset="0"/>
              <a:cs typeface="Arial" pitchFamily="34" charset="0"/>
            </a:endParaRPr>
          </a:p>
          <a:p>
            <a:pPr eaLnBrk="0" hangingPunct="0">
              <a:tabLst>
                <a:tab pos="457200" algn="l"/>
              </a:tabLst>
              <a:defRPr/>
            </a:pPr>
            <a:r>
              <a:rPr lang="en-US" b="1" dirty="0" smtClean="0">
                <a:latin typeface="Arial" pitchFamily="34" charset="0"/>
                <a:cs typeface="Arial" pitchFamily="34" charset="0"/>
              </a:rPr>
              <a:t>Wheelchair accessible </a:t>
            </a:r>
            <a:r>
              <a:rPr lang="en-US" dirty="0" smtClean="0">
                <a:latin typeface="Arial" pitchFamily="34" charset="0"/>
                <a:cs typeface="Arial" pitchFamily="34" charset="0"/>
              </a:rPr>
              <a:t>venues</a:t>
            </a:r>
          </a:p>
          <a:p>
            <a:pPr eaLnBrk="0" hangingPunct="0">
              <a:tabLst>
                <a:tab pos="457200" algn="l"/>
              </a:tabLst>
              <a:defRPr/>
            </a:pPr>
            <a:endParaRPr lang="en-US" dirty="0" smtClean="0">
              <a:latin typeface="Arial" pitchFamily="34" charset="0"/>
              <a:cs typeface="Arial" pitchFamily="34" charset="0"/>
            </a:endParaRPr>
          </a:p>
          <a:p>
            <a:pPr eaLnBrk="0" hangingPunct="0">
              <a:tabLst>
                <a:tab pos="457200" algn="l"/>
              </a:tabLst>
              <a:defRPr/>
            </a:pPr>
            <a:r>
              <a:rPr lang="en-US" b="1" dirty="0" smtClean="0">
                <a:latin typeface="Arial" pitchFamily="34" charset="0"/>
                <a:cs typeface="Arial" pitchFamily="34" charset="0"/>
              </a:rPr>
              <a:t>Large-print</a:t>
            </a:r>
            <a:r>
              <a:rPr lang="en-US" dirty="0" smtClean="0">
                <a:latin typeface="Arial" pitchFamily="34" charset="0"/>
                <a:cs typeface="Arial" pitchFamily="34" charset="0"/>
              </a:rPr>
              <a:t>, high contrast labeling of exhibitions</a:t>
            </a:r>
          </a:p>
          <a:p>
            <a:pPr eaLnBrk="0" hangingPunct="0">
              <a:tabLst>
                <a:tab pos="457200" algn="l"/>
              </a:tabLst>
              <a:defRPr/>
            </a:pPr>
            <a:endParaRPr lang="en-US" b="1" dirty="0" smtClean="0">
              <a:latin typeface="Arial" pitchFamily="34" charset="0"/>
              <a:cs typeface="Arial" pitchFamily="34" charset="0"/>
            </a:endParaRPr>
          </a:p>
          <a:p>
            <a:pPr marL="338138" indent="-338138" eaLnBrk="0" hangingPunct="0">
              <a:tabLst>
                <a:tab pos="338138" algn="l"/>
              </a:tabLst>
              <a:defRPr/>
            </a:pPr>
            <a:r>
              <a:rPr lang="en-US" b="1" dirty="0" smtClean="0">
                <a:latin typeface="Arial" pitchFamily="34" charset="0"/>
                <a:cs typeface="Arial" pitchFamily="34" charset="0"/>
              </a:rPr>
              <a:t>Open or closed captioning </a:t>
            </a:r>
            <a:r>
              <a:rPr lang="en-US" dirty="0" smtClean="0">
                <a:latin typeface="Arial" pitchFamily="34" charset="0"/>
                <a:cs typeface="Arial" pitchFamily="34" charset="0"/>
              </a:rPr>
              <a:t>of broadcasts and educational videos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Reminder: New This Year</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495800"/>
          </a:xfrm>
        </p:spPr>
        <p:txBody>
          <a:bodyPr>
            <a:normAutofit fontScale="92500"/>
          </a:bodyPr>
          <a:lstStyle/>
          <a:p>
            <a:r>
              <a:rPr lang="en-US" dirty="0" smtClean="0">
                <a:latin typeface="Arial" pitchFamily="34" charset="0"/>
                <a:cs typeface="Arial" pitchFamily="34" charset="0"/>
              </a:rPr>
              <a:t>Deadlines have changed</a:t>
            </a:r>
          </a:p>
          <a:p>
            <a:r>
              <a:rPr lang="en-US" dirty="0" smtClean="0">
                <a:latin typeface="Arial" pitchFamily="34" charset="0"/>
                <a:cs typeface="Arial" pitchFamily="34" charset="0"/>
              </a:rPr>
              <a:t>Our website (arts.gov) has a new look</a:t>
            </a:r>
          </a:p>
          <a:p>
            <a:r>
              <a:rPr lang="en-US" dirty="0" smtClean="0">
                <a:latin typeface="Arial" pitchFamily="34" charset="0"/>
                <a:cs typeface="Arial" pitchFamily="34" charset="0"/>
              </a:rPr>
              <a:t>Most application materials are now submitted online via NEA-GO; see the How to Apply instructions for details</a:t>
            </a:r>
          </a:p>
          <a:p>
            <a:r>
              <a:rPr lang="en-US" dirty="0" smtClean="0">
                <a:latin typeface="Arial" pitchFamily="34" charset="0"/>
                <a:cs typeface="Arial" pitchFamily="34" charset="0"/>
              </a:rPr>
              <a:t>No grants will be made under $10,000</a:t>
            </a:r>
          </a:p>
          <a:p>
            <a:r>
              <a:rPr lang="en-US" dirty="0" smtClean="0">
                <a:latin typeface="Arial" pitchFamily="34" charset="0"/>
                <a:cs typeface="Arial" pitchFamily="34" charset="0"/>
              </a:rPr>
              <a:t>Letters of support are required</a:t>
            </a:r>
          </a:p>
          <a:p>
            <a:r>
              <a:rPr lang="en-US" dirty="0" smtClean="0">
                <a:latin typeface="Arial" pitchFamily="34" charset="0"/>
                <a:cs typeface="Arial" pitchFamily="34" charset="0"/>
              </a:rPr>
              <a:t>Program evaluation resources are available</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Questions?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Apply:</a:t>
            </a:r>
          </a:p>
          <a:p>
            <a:pPr>
              <a:buNone/>
            </a:pPr>
            <a:r>
              <a:rPr lang="en-US" dirty="0" smtClean="0">
                <a:hlinkClick r:id="rId2"/>
              </a:rPr>
              <a:t>http://arts.gov/grants/organizations-apply</a:t>
            </a:r>
            <a:endParaRPr lang="en-US" dirty="0" smtClean="0"/>
          </a:p>
          <a:p>
            <a:pPr>
              <a:buNone/>
            </a:pPr>
            <a:endParaRPr lang="en-US" dirty="0"/>
          </a:p>
        </p:txBody>
      </p:sp>
      <p:sp>
        <p:nvSpPr>
          <p:cNvPr id="4" name="Rectangle 3"/>
          <p:cNvSpPr/>
          <p:nvPr/>
        </p:nvSpPr>
        <p:spPr>
          <a:xfrm>
            <a:off x="5867400" y="1626275"/>
            <a:ext cx="2819400" cy="1754326"/>
          </a:xfrm>
          <a:prstGeom prst="rect">
            <a:avLst/>
          </a:prstGeom>
          <a:solidFill>
            <a:schemeClr val="accent1">
              <a:alpha val="30000"/>
            </a:schemeClr>
          </a:solidFill>
          <a:ln>
            <a:solidFill>
              <a:schemeClr val="tx2">
                <a:lumMod val="60000"/>
                <a:lumOff val="40000"/>
              </a:schemeClr>
            </a:solidFill>
          </a:ln>
        </p:spPr>
        <p:txBody>
          <a:bodyPr wrap="square">
            <a:spAutoFit/>
          </a:bodyPr>
          <a:lstStyle/>
          <a:p>
            <a:pPr lvl="0" algn="ctr">
              <a:buNone/>
            </a:pPr>
            <a:r>
              <a:rPr lang="en-US" b="1" dirty="0" smtClean="0"/>
              <a:t>Katja von Schuttenbach </a:t>
            </a:r>
            <a:r>
              <a:rPr lang="en-US" dirty="0" smtClean="0"/>
              <a:t>(</a:t>
            </a:r>
            <a:r>
              <a:rPr lang="en-US" b="1" dirty="0" smtClean="0"/>
              <a:t>Jazz</a:t>
            </a:r>
            <a:r>
              <a:rPr lang="en-US" dirty="0" smtClean="0"/>
              <a:t> projects)</a:t>
            </a:r>
          </a:p>
          <a:p>
            <a:pPr lvl="0" algn="ctr">
              <a:buNone/>
            </a:pPr>
            <a:endParaRPr lang="en-US" dirty="0" smtClean="0"/>
          </a:p>
          <a:p>
            <a:pPr lvl="0" algn="ctr">
              <a:buNone/>
            </a:pPr>
            <a:r>
              <a:rPr lang="en-US" dirty="0" smtClean="0"/>
              <a:t>202-682-5711 </a:t>
            </a:r>
          </a:p>
          <a:p>
            <a:pPr lvl="0" algn="ctr">
              <a:buNone/>
            </a:pPr>
            <a:r>
              <a:rPr lang="en-US" dirty="0" smtClean="0"/>
              <a:t>or </a:t>
            </a:r>
            <a:r>
              <a:rPr lang="en-US" dirty="0" smtClean="0">
                <a:hlinkClick r:id="rId3"/>
              </a:rPr>
              <a:t>vonschuttenbach@arts.gov</a:t>
            </a:r>
            <a:r>
              <a:rPr lang="en-US" dirty="0" smtClean="0"/>
              <a:t> </a:t>
            </a:r>
            <a:endParaRPr lang="en-US" dirty="0"/>
          </a:p>
        </p:txBody>
      </p:sp>
      <p:sp>
        <p:nvSpPr>
          <p:cNvPr id="5" name="Rectangle 4"/>
          <p:cNvSpPr/>
          <p:nvPr/>
        </p:nvSpPr>
        <p:spPr>
          <a:xfrm>
            <a:off x="3200400" y="1676400"/>
            <a:ext cx="2438400" cy="1754326"/>
          </a:xfrm>
          <a:prstGeom prst="rect">
            <a:avLst/>
          </a:prstGeom>
          <a:solidFill>
            <a:schemeClr val="accent1">
              <a:alpha val="30000"/>
            </a:schemeClr>
          </a:solidFill>
          <a:ln>
            <a:solidFill>
              <a:schemeClr val="tx2">
                <a:lumMod val="60000"/>
                <a:lumOff val="40000"/>
              </a:schemeClr>
            </a:solidFill>
          </a:ln>
        </p:spPr>
        <p:txBody>
          <a:bodyPr wrap="square">
            <a:spAutoFit/>
          </a:bodyPr>
          <a:lstStyle/>
          <a:p>
            <a:pPr lvl="0" algn="ctr">
              <a:buNone/>
            </a:pPr>
            <a:r>
              <a:rPr lang="en-US" b="1" dirty="0" smtClean="0"/>
              <a:t>Anya Nykyforiak  </a:t>
            </a:r>
            <a:r>
              <a:rPr lang="en-US" dirty="0" smtClean="0"/>
              <a:t>(organizations starting with </a:t>
            </a:r>
            <a:r>
              <a:rPr lang="en-US" b="1" dirty="0" smtClean="0"/>
              <a:t>M-Z</a:t>
            </a:r>
            <a:r>
              <a:rPr lang="en-US" dirty="0" smtClean="0"/>
              <a:t>)</a:t>
            </a:r>
          </a:p>
          <a:p>
            <a:pPr lvl="0" algn="ctr">
              <a:buNone/>
            </a:pPr>
            <a:r>
              <a:rPr lang="en-US" dirty="0" smtClean="0"/>
              <a:t>202-682-5487 </a:t>
            </a:r>
          </a:p>
          <a:p>
            <a:pPr lvl="0" algn="ctr">
              <a:buNone/>
            </a:pPr>
            <a:r>
              <a:rPr lang="en-US" dirty="0" smtClean="0"/>
              <a:t>or </a:t>
            </a:r>
          </a:p>
          <a:p>
            <a:pPr lvl="0" algn="ctr">
              <a:buNone/>
            </a:pPr>
            <a:r>
              <a:rPr lang="en-US" dirty="0" smtClean="0">
                <a:hlinkClick r:id="rId4"/>
              </a:rPr>
              <a:t>nykyfora@arts.gov</a:t>
            </a:r>
            <a:endParaRPr lang="en-US" dirty="0" smtClean="0"/>
          </a:p>
        </p:txBody>
      </p:sp>
      <p:sp>
        <p:nvSpPr>
          <p:cNvPr id="6" name="TextBox 5"/>
          <p:cNvSpPr txBox="1"/>
          <p:nvPr/>
        </p:nvSpPr>
        <p:spPr>
          <a:xfrm>
            <a:off x="533400" y="1676400"/>
            <a:ext cx="2362200" cy="1754326"/>
          </a:xfrm>
          <a:prstGeom prst="rect">
            <a:avLst/>
          </a:prstGeom>
          <a:solidFill>
            <a:schemeClr val="accent1">
              <a:alpha val="30000"/>
            </a:schemeClr>
          </a:solidFill>
          <a:ln>
            <a:solidFill>
              <a:schemeClr val="tx2">
                <a:lumMod val="60000"/>
                <a:lumOff val="40000"/>
              </a:schemeClr>
            </a:solidFill>
          </a:ln>
        </p:spPr>
        <p:txBody>
          <a:bodyPr wrap="square" rtlCol="0">
            <a:spAutoFit/>
          </a:bodyPr>
          <a:lstStyle/>
          <a:p>
            <a:pPr lvl="0" algn="ctr">
              <a:buNone/>
            </a:pPr>
            <a:r>
              <a:rPr lang="en-US" b="1" dirty="0" smtClean="0"/>
              <a:t>Court Burns </a:t>
            </a:r>
            <a:r>
              <a:rPr lang="en-US" dirty="0" smtClean="0"/>
              <a:t>(organizations starting with </a:t>
            </a:r>
            <a:r>
              <a:rPr lang="en-US" b="1" dirty="0" smtClean="0"/>
              <a:t>A-L</a:t>
            </a:r>
            <a:r>
              <a:rPr lang="en-US" dirty="0" smtClean="0"/>
              <a:t>)</a:t>
            </a:r>
          </a:p>
          <a:p>
            <a:pPr lvl="0" algn="ctr">
              <a:buNone/>
            </a:pPr>
            <a:r>
              <a:rPr lang="en-US" dirty="0" smtClean="0"/>
              <a:t>202-682-5590 </a:t>
            </a:r>
          </a:p>
          <a:p>
            <a:pPr lvl="0" algn="ctr">
              <a:buNone/>
            </a:pPr>
            <a:r>
              <a:rPr lang="en-US" dirty="0" smtClean="0"/>
              <a:t>or </a:t>
            </a:r>
          </a:p>
          <a:p>
            <a:pPr lvl="0" algn="ctr">
              <a:buNone/>
            </a:pPr>
            <a:r>
              <a:rPr lang="en-US" dirty="0" smtClean="0">
                <a:hlinkClick r:id="rId5"/>
              </a:rPr>
              <a:t>burnsc@arts.gov</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Music Overview</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dirty="0" smtClean="0">
                <a:latin typeface="Arial" pitchFamily="34" charset="0"/>
                <a:cs typeface="Arial" pitchFamily="34" charset="0"/>
              </a:rPr>
              <a:t>	</a:t>
            </a:r>
            <a:endParaRPr lang="en-US"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1905000" y="1295400"/>
            <a:ext cx="5029200" cy="504356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Art Works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Arial" pitchFamily="34" charset="0"/>
                <a:cs typeface="Arial" pitchFamily="34" charset="0"/>
              </a:rPr>
              <a:t>Its guiding principles are at the center of everything we do at the NEA, referring to:</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The works of art themselves</a:t>
            </a:r>
          </a:p>
          <a:p>
            <a:r>
              <a:rPr lang="en-US" dirty="0" smtClean="0">
                <a:latin typeface="Arial" pitchFamily="34" charset="0"/>
                <a:cs typeface="Arial" pitchFamily="34" charset="0"/>
              </a:rPr>
              <a:t>The ways art works on audiences</a:t>
            </a:r>
          </a:p>
          <a:p>
            <a:r>
              <a:rPr lang="en-US" dirty="0" smtClean="0">
                <a:latin typeface="Arial" pitchFamily="34" charset="0"/>
                <a:cs typeface="Arial" pitchFamily="34" charset="0"/>
              </a:rPr>
              <a:t>Art </a:t>
            </a:r>
            <a:r>
              <a:rPr lang="en-US" b="1" dirty="0" smtClean="0">
                <a:latin typeface="Arial" pitchFamily="34" charset="0"/>
                <a:cs typeface="Arial" pitchFamily="34" charset="0"/>
              </a:rPr>
              <a:t>is</a:t>
            </a:r>
            <a:r>
              <a:rPr lang="en-US" dirty="0" smtClean="0">
                <a:latin typeface="Arial" pitchFamily="34" charset="0"/>
                <a:cs typeface="Arial" pitchFamily="34" charset="0"/>
              </a:rPr>
              <a:t> work for the artists and arts professionals who make up the field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Art Works Supports Four Outcomes: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eaLnBrk="0" hangingPunct="0">
              <a:lnSpc>
                <a:spcPct val="150000"/>
              </a:lnSpc>
              <a:spcBef>
                <a:spcPts val="0"/>
              </a:spcBef>
              <a:tabLst>
                <a:tab pos="457200" algn="l"/>
              </a:tabLst>
              <a:defRPr/>
            </a:pPr>
            <a:r>
              <a:rPr lang="en-US" b="1" dirty="0" smtClean="0">
                <a:solidFill>
                  <a:srgbClr val="FFFF00"/>
                </a:solidFill>
                <a:latin typeface="Arial" pitchFamily="34" charset="0"/>
                <a:ea typeface="Calibri" pitchFamily="34" charset="0"/>
                <a:cs typeface="Arial" pitchFamily="34" charset="0"/>
              </a:rPr>
              <a:t>Creation</a:t>
            </a:r>
            <a:r>
              <a:rPr lang="en-US" b="1"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The portfolio of American Art is expanded.</a:t>
            </a:r>
            <a:endParaRPr lang="en-US" dirty="0">
              <a:latin typeface="Arial" pitchFamily="34" charset="0"/>
              <a:ea typeface="Calibri" pitchFamily="34" charset="0"/>
              <a:cs typeface="Arial" pitchFamily="34" charset="0"/>
            </a:endParaRPr>
          </a:p>
          <a:p>
            <a:pPr eaLnBrk="0" hangingPunct="0">
              <a:lnSpc>
                <a:spcPct val="150000"/>
              </a:lnSpc>
              <a:spcBef>
                <a:spcPts val="0"/>
              </a:spcBef>
              <a:tabLst>
                <a:tab pos="457200" algn="l"/>
              </a:tabLst>
              <a:defRPr/>
            </a:pPr>
            <a:r>
              <a:rPr lang="en-US" b="1" dirty="0" smtClean="0">
                <a:solidFill>
                  <a:srgbClr val="FFFF00"/>
                </a:solidFill>
                <a:latin typeface="Arial" pitchFamily="34" charset="0"/>
                <a:ea typeface="Calibri" pitchFamily="34" charset="0"/>
                <a:cs typeface="Arial" pitchFamily="34" charset="0"/>
              </a:rPr>
              <a:t>Engagement</a:t>
            </a:r>
            <a:r>
              <a:rPr lang="en-US" b="1"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Americans throughout the nation experience art.</a:t>
            </a:r>
            <a:endParaRPr lang="en-US" dirty="0">
              <a:latin typeface="Arial" pitchFamily="34" charset="0"/>
              <a:ea typeface="Calibri" pitchFamily="34" charset="0"/>
              <a:cs typeface="Arial" pitchFamily="34" charset="0"/>
            </a:endParaRPr>
          </a:p>
          <a:p>
            <a:pPr eaLnBrk="0" hangingPunct="0">
              <a:lnSpc>
                <a:spcPct val="150000"/>
              </a:lnSpc>
              <a:spcBef>
                <a:spcPts val="0"/>
              </a:spcBef>
              <a:tabLst>
                <a:tab pos="457200" algn="l"/>
              </a:tabLst>
              <a:defRPr/>
            </a:pPr>
            <a:r>
              <a:rPr lang="en-US" b="1" dirty="0" smtClean="0">
                <a:solidFill>
                  <a:srgbClr val="FFFF00"/>
                </a:solidFill>
                <a:latin typeface="Arial" pitchFamily="34" charset="0"/>
                <a:ea typeface="Calibri" pitchFamily="34" charset="0"/>
                <a:cs typeface="Arial" pitchFamily="34" charset="0"/>
              </a:rPr>
              <a:t>Learning</a:t>
            </a:r>
            <a:r>
              <a:rPr lang="en-US" b="1"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Americans of all ages acquire knowledge or skills in the arts.</a:t>
            </a:r>
            <a:endParaRPr lang="en-US" dirty="0">
              <a:latin typeface="Arial" pitchFamily="34" charset="0"/>
              <a:ea typeface="Calibri" pitchFamily="34" charset="0"/>
              <a:cs typeface="Arial" pitchFamily="34" charset="0"/>
            </a:endParaRPr>
          </a:p>
          <a:p>
            <a:pPr eaLnBrk="0" hangingPunct="0">
              <a:lnSpc>
                <a:spcPct val="150000"/>
              </a:lnSpc>
              <a:spcBef>
                <a:spcPts val="0"/>
              </a:spcBef>
              <a:tabLst>
                <a:tab pos="457200" algn="l"/>
              </a:tabLst>
              <a:defRPr/>
            </a:pPr>
            <a:r>
              <a:rPr lang="en-US" b="1" dirty="0" smtClean="0">
                <a:solidFill>
                  <a:srgbClr val="FFFF00"/>
                </a:solidFill>
                <a:latin typeface="Arial" pitchFamily="34" charset="0"/>
                <a:ea typeface="Calibri" pitchFamily="34" charset="0"/>
                <a:cs typeface="Arial" pitchFamily="34" charset="0"/>
              </a:rPr>
              <a:t>Livability</a:t>
            </a:r>
            <a:r>
              <a:rPr lang="en-US" b="1" dirty="0" smtClean="0">
                <a:latin typeface="Arial" pitchFamily="34" charset="0"/>
                <a:ea typeface="Calibri" pitchFamily="34" charset="0"/>
                <a:cs typeface="Arial" pitchFamily="34" charset="0"/>
              </a:rPr>
              <a:t>: </a:t>
            </a:r>
            <a:r>
              <a:rPr lang="en-US" dirty="0" smtClean="0">
                <a:latin typeface="Arial" pitchFamily="34" charset="0"/>
                <a:ea typeface="Calibri" pitchFamily="34" charset="0"/>
                <a:cs typeface="Arial" pitchFamily="34" charset="0"/>
              </a:rPr>
              <a:t>American communities are strengthened through the arts.</a:t>
            </a:r>
            <a:endParaRPr lang="en-US" dirty="0">
              <a:latin typeface="Arial" pitchFamily="34" charset="0"/>
              <a:ea typeface="Calibri"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Art Works Encourages Innovation</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5105400"/>
          </a:xfrm>
        </p:spPr>
        <p:txBody>
          <a:bodyPr>
            <a:normAutofit/>
          </a:bodyPr>
          <a:lstStyle/>
          <a:p>
            <a:pPr>
              <a:buNone/>
            </a:pPr>
            <a:r>
              <a:rPr lang="en-US" dirty="0" smtClean="0">
                <a:solidFill>
                  <a:srgbClr val="FFFF00"/>
                </a:solidFill>
                <a:latin typeface="Arial" pitchFamily="34" charset="0"/>
                <a:cs typeface="Arial" pitchFamily="34" charset="0"/>
              </a:rPr>
              <a:t>Innovative projects</a:t>
            </a:r>
            <a:r>
              <a:rPr lang="en-US" dirty="0" smtClean="0">
                <a:latin typeface="Arial" pitchFamily="34" charset="0"/>
                <a:cs typeface="Arial" pitchFamily="34" charset="0"/>
              </a:rPr>
              <a:t>:</a:t>
            </a:r>
          </a:p>
          <a:p>
            <a:r>
              <a:rPr lang="en-US" dirty="0" smtClean="0">
                <a:latin typeface="Arial" pitchFamily="34" charset="0"/>
                <a:cs typeface="Arial" pitchFamily="34" charset="0"/>
              </a:rPr>
              <a:t>Are likely to prove transformative with the potential for meaningful change</a:t>
            </a:r>
          </a:p>
          <a:p>
            <a:r>
              <a:rPr lang="en-US" dirty="0" smtClean="0">
                <a:latin typeface="Arial" pitchFamily="34" charset="0"/>
                <a:cs typeface="Arial" pitchFamily="34" charset="0"/>
              </a:rPr>
              <a:t>Are distinctive, offering fresh insights and new value for their fields and/or the public through unconventional solutions</a:t>
            </a:r>
          </a:p>
          <a:p>
            <a:r>
              <a:rPr lang="en-US" dirty="0" smtClean="0">
                <a:latin typeface="Arial" pitchFamily="34" charset="0"/>
                <a:cs typeface="Arial" pitchFamily="34" charset="0"/>
              </a:rPr>
              <a:t>Have the potential to be shared and/or emulated, or are likely to lead to other advances in the field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3200" dirty="0" smtClean="0">
                <a:latin typeface="Arial" pitchFamily="34" charset="0"/>
                <a:cs typeface="Arial" pitchFamily="34" charset="0"/>
              </a:rPr>
              <a:t>Art Works supports projects in many disciplines:</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buNone/>
            </a:pPr>
            <a:endParaRPr lang="en-US" sz="2800" dirty="0" smtClean="0"/>
          </a:p>
          <a:p>
            <a:pPr>
              <a:buNone/>
            </a:pPr>
            <a:r>
              <a:rPr lang="en-US" sz="2800" dirty="0" smtClean="0">
                <a:latin typeface="Arial" pitchFamily="34" charset="0"/>
                <a:cs typeface="Arial" pitchFamily="34" charset="0"/>
              </a:rPr>
              <a:t>Artist Communities		Museums</a:t>
            </a:r>
          </a:p>
          <a:p>
            <a:pPr>
              <a:buNone/>
            </a:pPr>
            <a:r>
              <a:rPr lang="en-US" sz="2800" dirty="0" smtClean="0">
                <a:latin typeface="Arial" pitchFamily="34" charset="0"/>
                <a:cs typeface="Arial" pitchFamily="34" charset="0"/>
              </a:rPr>
              <a:t>Arts Education			Music</a:t>
            </a:r>
          </a:p>
          <a:p>
            <a:pPr>
              <a:buNone/>
            </a:pPr>
            <a:r>
              <a:rPr lang="en-US" sz="2800" dirty="0" smtClean="0">
                <a:latin typeface="Arial" pitchFamily="34" charset="0"/>
                <a:cs typeface="Arial" pitchFamily="34" charset="0"/>
              </a:rPr>
              <a:t>Dance				Opera</a:t>
            </a:r>
          </a:p>
          <a:p>
            <a:pPr>
              <a:buNone/>
            </a:pPr>
            <a:r>
              <a:rPr lang="en-US" sz="2800" dirty="0" smtClean="0">
                <a:latin typeface="Arial" pitchFamily="34" charset="0"/>
                <a:cs typeface="Arial" pitchFamily="34" charset="0"/>
              </a:rPr>
              <a:t>Design				Presenting &amp; Multi-</a:t>
            </a:r>
          </a:p>
          <a:p>
            <a:pPr>
              <a:buNone/>
            </a:pPr>
            <a:r>
              <a:rPr lang="en-US" sz="2800" dirty="0" smtClean="0">
                <a:latin typeface="Arial" pitchFamily="34" charset="0"/>
                <a:cs typeface="Arial" pitchFamily="34" charset="0"/>
              </a:rPr>
              <a:t>Folk &amp; Traditional Arts		  disciplinary Works</a:t>
            </a:r>
          </a:p>
          <a:p>
            <a:pPr>
              <a:buNone/>
            </a:pPr>
            <a:r>
              <a:rPr lang="en-US" sz="2800" dirty="0" smtClean="0">
                <a:latin typeface="Arial" pitchFamily="34" charset="0"/>
                <a:cs typeface="Arial" pitchFamily="34" charset="0"/>
              </a:rPr>
              <a:t>Literature				Theater &amp; Musical </a:t>
            </a:r>
          </a:p>
          <a:p>
            <a:pPr marL="0" indent="0">
              <a:buNone/>
            </a:pPr>
            <a:r>
              <a:rPr lang="en-US" sz="2800" dirty="0" smtClean="0">
                <a:latin typeface="Arial" pitchFamily="34" charset="0"/>
                <a:cs typeface="Arial" pitchFamily="34" charset="0"/>
              </a:rPr>
              <a:t>Local Arts Agencies 		  Theater</a:t>
            </a:r>
          </a:p>
          <a:p>
            <a:pPr>
              <a:buNone/>
            </a:pPr>
            <a:r>
              <a:rPr lang="en-US" sz="2800" dirty="0" smtClean="0">
                <a:latin typeface="Arial" pitchFamily="34" charset="0"/>
                <a:cs typeface="Arial" pitchFamily="34" charset="0"/>
              </a:rPr>
              <a:t>Media Arts				Visual Arts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Requirements: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267700"/>
            <a:ext cx="8229600" cy="5257800"/>
          </a:xfrm>
        </p:spPr>
        <p:txBody>
          <a:bodyPr>
            <a:normAutofit/>
          </a:bodyPr>
          <a:lstStyle/>
          <a:p>
            <a:pPr>
              <a:buNone/>
            </a:pPr>
            <a:r>
              <a:rPr lang="en-US" dirty="0" smtClean="0">
                <a:latin typeface="Arial" pitchFamily="34" charset="0"/>
                <a:cs typeface="Arial" pitchFamily="34" charset="0"/>
              </a:rPr>
              <a:t>Eligible applicants are:</a:t>
            </a:r>
          </a:p>
          <a:p>
            <a:pPr lvl="1">
              <a:spcBef>
                <a:spcPts val="0"/>
              </a:spcBef>
              <a:buFont typeface="Arial" pitchFamily="34" charset="0"/>
              <a:buChar char="•"/>
            </a:pPr>
            <a:r>
              <a:rPr lang="en-US" dirty="0" smtClean="0">
                <a:latin typeface="Arial" pitchFamily="34" charset="0"/>
                <a:cs typeface="Arial" pitchFamily="34" charset="0"/>
              </a:rPr>
              <a:t>Nonprofit, tax-exempt 501(c)(3), U.S. organizations</a:t>
            </a:r>
          </a:p>
          <a:p>
            <a:pPr lvl="1">
              <a:spcBef>
                <a:spcPts val="0"/>
              </a:spcBef>
              <a:buFont typeface="Arial" pitchFamily="34" charset="0"/>
              <a:buChar char="•"/>
            </a:pPr>
            <a:r>
              <a:rPr lang="en-US" dirty="0" smtClean="0">
                <a:latin typeface="Arial" pitchFamily="34" charset="0"/>
                <a:cs typeface="Arial" pitchFamily="34" charset="0"/>
              </a:rPr>
              <a:t>Units of state or local government</a:t>
            </a:r>
          </a:p>
          <a:p>
            <a:pPr lvl="1">
              <a:spcBef>
                <a:spcPts val="0"/>
              </a:spcBef>
              <a:buFont typeface="Arial" pitchFamily="34" charset="0"/>
              <a:buChar char="•"/>
            </a:pPr>
            <a:r>
              <a:rPr lang="en-US" dirty="0" smtClean="0">
                <a:latin typeface="Arial" pitchFamily="34" charset="0"/>
                <a:cs typeface="Arial" pitchFamily="34" charset="0"/>
              </a:rPr>
              <a:t>Federally recognized tribal communities or tribes</a:t>
            </a:r>
          </a:p>
          <a:p>
            <a:pPr lvl="1">
              <a:spcBef>
                <a:spcPts val="0"/>
              </a:spcBef>
              <a:buFont typeface="Wingdings" pitchFamily="2" charset="2"/>
              <a:buChar char="§"/>
            </a:pPr>
            <a:endParaRPr lang="en-US" dirty="0" smtClean="0">
              <a:latin typeface="Arial" pitchFamily="34" charset="0"/>
              <a:cs typeface="Arial" pitchFamily="34" charset="0"/>
            </a:endParaRPr>
          </a:p>
          <a:p>
            <a:pPr>
              <a:spcBef>
                <a:spcPts val="0"/>
              </a:spcBef>
            </a:pPr>
            <a:r>
              <a:rPr lang="en-US" sz="2800" dirty="0" smtClean="0">
                <a:latin typeface="Arial" pitchFamily="34" charset="0"/>
                <a:cs typeface="Arial" pitchFamily="34" charset="0"/>
              </a:rPr>
              <a:t>Three-year history of programming</a:t>
            </a:r>
          </a:p>
          <a:p>
            <a:pPr>
              <a:spcBef>
                <a:spcPts val="0"/>
              </a:spcBef>
              <a:buNone/>
            </a:pPr>
            <a:endParaRPr lang="en-US" sz="2800" dirty="0" smtClean="0">
              <a:latin typeface="Arial" pitchFamily="34" charset="0"/>
              <a:cs typeface="Arial" pitchFamily="34" charset="0"/>
            </a:endParaRPr>
          </a:p>
          <a:p>
            <a:pPr>
              <a:spcBef>
                <a:spcPts val="0"/>
              </a:spcBef>
            </a:pPr>
            <a:r>
              <a:rPr lang="en-US" sz="2800" dirty="0" smtClean="0">
                <a:latin typeface="Arial" pitchFamily="34" charset="0"/>
                <a:cs typeface="Arial" pitchFamily="34" charset="0"/>
              </a:rPr>
              <a:t>Meet reporting requirements on any previous NEA awards</a:t>
            </a:r>
            <a:endParaRPr lang="en-US" sz="2400" dirty="0" smtClean="0">
              <a:latin typeface="Arial" pitchFamily="34" charset="0"/>
              <a:cs typeface="Arial" pitchFamily="34" charset="0"/>
            </a:endParaRPr>
          </a:p>
          <a:p>
            <a:pPr fontAlgn="auto">
              <a:lnSpc>
                <a:spcPct val="150000"/>
              </a:lnSpc>
              <a:spcBef>
                <a:spcPts val="0"/>
              </a:spcBef>
              <a:spcAft>
                <a:spcPts val="0"/>
              </a:spcAft>
              <a:buNone/>
              <a:tabLst>
                <a:tab pos="457200" algn="l"/>
              </a:tabLst>
              <a:defRPr/>
            </a:pPr>
            <a:endParaRPr lang="en-US" sz="3000" b="1" dirty="0" smtClean="0">
              <a:latin typeface="Arial" pitchFamily="34" charset="0"/>
              <a:ea typeface="Calibri" pitchFamily="34" charset="0"/>
              <a:cs typeface="Arial" pitchFamily="34"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7769</TotalTime>
  <Words>1464</Words>
  <Application>Microsoft Macintosh PowerPoint</Application>
  <PresentationFormat>On-screen Show (4:3)</PresentationFormat>
  <Paragraphs>264</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What we’ll cover today:</vt:lpstr>
      <vt:lpstr>Welcome</vt:lpstr>
      <vt:lpstr>Music Overview</vt:lpstr>
      <vt:lpstr>Art Works</vt:lpstr>
      <vt:lpstr>Art Works Supports Four Outcomes:</vt:lpstr>
      <vt:lpstr>Art Works Encourages Innovation</vt:lpstr>
      <vt:lpstr>Art Works supports projects in many disciplines:</vt:lpstr>
      <vt:lpstr>Requirements:</vt:lpstr>
      <vt:lpstr>Application Limits:</vt:lpstr>
      <vt:lpstr>Grant Amounts:</vt:lpstr>
      <vt:lpstr>We Do Not Fund:</vt:lpstr>
      <vt:lpstr> Grant Review Process: </vt:lpstr>
      <vt:lpstr>Art Works Processing Timeline:</vt:lpstr>
      <vt:lpstr>February 20, 2014 Deadline [January 1, 2015 earliest project start date]</vt:lpstr>
      <vt:lpstr>February 20, 2014 Deadline [January 1, 2015 earliest project start date]</vt:lpstr>
      <vt:lpstr>February 20, 2014 Deadline [January 1, 2015 earliest project start date]</vt:lpstr>
      <vt:lpstr>July 24, 2014 Deadline  [June 1, 2015 earliest project start date]</vt:lpstr>
      <vt:lpstr>How to Apply</vt:lpstr>
      <vt:lpstr>How to Apply</vt:lpstr>
      <vt:lpstr>How to Apply</vt:lpstr>
      <vt:lpstr>How to Apply</vt:lpstr>
      <vt:lpstr>How to Apply</vt:lpstr>
      <vt:lpstr>How to Apply</vt:lpstr>
      <vt:lpstr> About Grants.gov </vt:lpstr>
      <vt:lpstr> About Grants.gov </vt:lpstr>
      <vt:lpstr>How to Apply</vt:lpstr>
      <vt:lpstr>NEA GrantsOnline™ System (NEA-GO) </vt:lpstr>
      <vt:lpstr>NEA GrantsOnline™ System (NEA-GO) </vt:lpstr>
      <vt:lpstr>Application Tips</vt:lpstr>
      <vt:lpstr>Application Tips</vt:lpstr>
      <vt:lpstr>Application Tips</vt:lpstr>
      <vt:lpstr>Application Tips</vt:lpstr>
      <vt:lpstr>Application Tips</vt:lpstr>
      <vt:lpstr>FAQs and Past Grants</vt:lpstr>
      <vt:lpstr>Sample Applications</vt:lpstr>
      <vt:lpstr>Accessibility</vt:lpstr>
      <vt:lpstr>Reminder: New This Year</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Beattie</dc:creator>
  <cp:lastModifiedBy>NEA</cp:lastModifiedBy>
  <cp:revision>217</cp:revision>
  <dcterms:created xsi:type="dcterms:W3CDTF">2006-08-16T00:00:00Z</dcterms:created>
  <dcterms:modified xsi:type="dcterms:W3CDTF">2014-02-05T15:50:31Z</dcterms:modified>
</cp:coreProperties>
</file>