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7" r:id="rId2"/>
    <p:sldId id="315" r:id="rId3"/>
    <p:sldId id="261" r:id="rId4"/>
    <p:sldId id="321" r:id="rId5"/>
    <p:sldId id="299" r:id="rId6"/>
    <p:sldId id="307" r:id="rId7"/>
    <p:sldId id="308" r:id="rId8"/>
    <p:sldId id="309" r:id="rId9"/>
    <p:sldId id="310" r:id="rId10"/>
    <p:sldId id="311" r:id="rId11"/>
    <p:sldId id="277" r:id="rId12"/>
    <p:sldId id="300" r:id="rId13"/>
    <p:sldId id="320" r:id="rId14"/>
    <p:sldId id="265" r:id="rId15"/>
    <p:sldId id="302" r:id="rId16"/>
    <p:sldId id="303" r:id="rId17"/>
    <p:sldId id="304" r:id="rId18"/>
    <p:sldId id="283" r:id="rId19"/>
    <p:sldId id="305" r:id="rId20"/>
    <p:sldId id="272" r:id="rId21"/>
    <p:sldId id="317" r:id="rId22"/>
    <p:sldId id="284" r:id="rId23"/>
    <p:sldId id="285" r:id="rId24"/>
    <p:sldId id="286" r:id="rId25"/>
    <p:sldId id="287" r:id="rId26"/>
    <p:sldId id="288" r:id="rId27"/>
    <p:sldId id="290" r:id="rId28"/>
    <p:sldId id="291" r:id="rId29"/>
    <p:sldId id="289" r:id="rId30"/>
    <p:sldId id="292" r:id="rId31"/>
    <p:sldId id="297" r:id="rId32"/>
    <p:sldId id="293" r:id="rId33"/>
    <p:sldId id="322" r:id="rId34"/>
    <p:sldId id="294" r:id="rId35"/>
    <p:sldId id="296" r:id="rId36"/>
    <p:sldId id="273" r:id="rId37"/>
    <p:sldId id="282" r:id="rId38"/>
    <p:sldId id="306" r:id="rId39"/>
    <p:sldId id="281" r:id="rId4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CCCC"/>
    <a:srgbClr val="0099FF"/>
    <a:srgbClr val="006666"/>
    <a:srgbClr val="00CCFF"/>
    <a:srgbClr val="008080"/>
    <a:srgbClr val="009999"/>
    <a:srgbClr val="A50021"/>
    <a:srgbClr val="D59801"/>
    <a:srgbClr val="D6A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63218" autoAdjust="0"/>
  </p:normalViewPr>
  <p:slideViewPr>
    <p:cSldViewPr>
      <p:cViewPr>
        <p:scale>
          <a:sx n="75" d="100"/>
          <a:sy n="75" d="100"/>
        </p:scale>
        <p:origin x="-776"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F27544FB-814A-4624-A607-A7C5B30723D3}" type="datetimeFigureOut">
              <a:rPr lang="en-US"/>
              <a:pPr>
                <a:defRPr/>
              </a:pPr>
              <a:t>1/16/14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cs typeface="+mn-cs"/>
              </a:defRPr>
            </a:lvl1pPr>
          </a:lstStyle>
          <a:p>
            <a:pPr>
              <a:defRPr/>
            </a:pPr>
            <a:fld id="{61BED0A3-E2A8-4CDE-A70E-2EC5C7704EC1}" type="slidenum">
              <a:rPr lang="en-US"/>
              <a:pPr>
                <a:defRPr/>
              </a:pPr>
              <a:t>‹#›</a:t>
            </a:fld>
            <a:endParaRPr lang="en-US"/>
          </a:p>
        </p:txBody>
      </p:sp>
    </p:spTree>
    <p:extLst>
      <p:ext uri="{BB962C8B-B14F-4D97-AF65-F5344CB8AC3E}">
        <p14:creationId xmlns:p14="http://schemas.microsoft.com/office/powerpoint/2010/main" val="18711747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welcome to the NEA’s Design Program’s Art Works grant guidelines</a:t>
            </a:r>
            <a:r>
              <a:rPr lang="en-US" baseline="0" dirty="0" smtClean="0"/>
              <a:t> webinar. I’m joined today by Jen Hughes, Design Specialist.  </a:t>
            </a:r>
          </a:p>
          <a:p>
            <a:endParaRPr lang="en-US" baseline="0" dirty="0" smtClean="0"/>
          </a:p>
          <a:p>
            <a:r>
              <a:rPr lang="en-US" dirty="0" smtClean="0"/>
              <a:t>You are all muted and will only be able to hear us. </a:t>
            </a:r>
          </a:p>
          <a:p>
            <a:r>
              <a:rPr lang="en-US" dirty="0" smtClean="0"/>
              <a:t> </a:t>
            </a:r>
          </a:p>
          <a:p>
            <a:r>
              <a:rPr lang="en-US" dirty="0" smtClean="0"/>
              <a:t>We will give a brief PowerPoint presentation followed by a Q&amp;A session. You can submit questions/comments at any time using the Q&amp;A box below the PowerPoint. We will do our best to address as many as possible during the time we have.</a:t>
            </a:r>
          </a:p>
          <a:p>
            <a:r>
              <a:rPr lang="en-US" dirty="0" smtClean="0"/>
              <a:t> </a:t>
            </a:r>
          </a:p>
          <a:p>
            <a:r>
              <a:rPr lang="en-US" dirty="0" smtClean="0"/>
              <a:t>Please do not use the "raise hand" button.</a:t>
            </a:r>
          </a:p>
          <a:p>
            <a:r>
              <a:rPr lang="en-US" dirty="0" smtClean="0"/>
              <a:t> </a:t>
            </a:r>
          </a:p>
          <a:p>
            <a:r>
              <a:rPr lang="en-US" dirty="0" smtClean="0"/>
              <a:t>This webinar will be posted in the “Podcasts, Webcasts, &amp; Webinars” section of our website in a few days so you can refer to it in the future.</a:t>
            </a:r>
          </a:p>
          <a:p>
            <a:endParaRPr lang="en-US" dirty="0"/>
          </a:p>
        </p:txBody>
      </p:sp>
      <p:sp>
        <p:nvSpPr>
          <p:cNvPr id="4" name="Slide Number Placeholder 3"/>
          <p:cNvSpPr>
            <a:spLocks noGrp="1"/>
          </p:cNvSpPr>
          <p:nvPr>
            <p:ph type="sldNum" sz="quarter" idx="10"/>
          </p:nvPr>
        </p:nvSpPr>
        <p:spPr/>
        <p:txBody>
          <a:bodyPr/>
          <a:lstStyle/>
          <a:p>
            <a:pPr>
              <a:defRPr/>
            </a:pPr>
            <a:fld id="{61BED0A3-E2A8-4CDE-A70E-2EC5C7704EC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 </a:t>
            </a:r>
            <a:r>
              <a:rPr lang="en-US" baseline="0" dirty="0" smtClean="0"/>
              <a:t> </a:t>
            </a:r>
            <a:r>
              <a:rPr lang="en-US" dirty="0" smtClean="0"/>
              <a:t>Urban planning and design</a:t>
            </a:r>
          </a:p>
        </p:txBody>
      </p:sp>
      <p:sp>
        <p:nvSpPr>
          <p:cNvPr id="4" name="Slide Number Placeholder 3"/>
          <p:cNvSpPr>
            <a:spLocks noGrp="1"/>
          </p:cNvSpPr>
          <p:nvPr>
            <p:ph type="sldNum" sz="quarter" idx="5"/>
          </p:nvPr>
        </p:nvSpPr>
        <p:spPr/>
        <p:txBody>
          <a:bodyPr/>
          <a:lstStyle/>
          <a:p>
            <a:pPr>
              <a:defRPr/>
            </a:pPr>
            <a:fld id="{6491DB94-2D71-4D5B-BD94-FA819B9A72E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0" hangingPunct="0">
              <a:lnSpc>
                <a:spcPct val="150000"/>
              </a:lnSpc>
              <a:spcBef>
                <a:spcPct val="0"/>
              </a:spcBef>
              <a:tabLst>
                <a:tab pos="457200" algn="l"/>
              </a:tabLst>
            </a:pPr>
            <a:r>
              <a:rPr lang="en-US" dirty="0" smtClean="0">
                <a:latin typeface="Arial" pitchFamily="34" charset="0"/>
                <a:cs typeface="Arial" pitchFamily="34" charset="0"/>
              </a:rPr>
              <a:t>So let’s jump in a bit to tell you generally about the Art works category at the agency.  </a:t>
            </a:r>
          </a:p>
          <a:p>
            <a:pPr eaLnBrk="0" hangingPunct="0">
              <a:lnSpc>
                <a:spcPct val="150000"/>
              </a:lnSpc>
              <a:spcBef>
                <a:spcPct val="0"/>
              </a:spcBef>
              <a:tabLst>
                <a:tab pos="457200" algn="l"/>
              </a:tabLst>
            </a:pPr>
            <a:endParaRPr lang="en-US" dirty="0" smtClean="0">
              <a:latin typeface="Arial" pitchFamily="34" charset="0"/>
              <a:cs typeface="Arial" pitchFamily="34" charset="0"/>
            </a:endParaRPr>
          </a:p>
          <a:p>
            <a:pPr eaLnBrk="0" hangingPunct="0">
              <a:lnSpc>
                <a:spcPct val="150000"/>
              </a:lnSpc>
              <a:spcBef>
                <a:spcPct val="0"/>
              </a:spcBef>
              <a:tabLst>
                <a:tab pos="457200" algn="l"/>
              </a:tabLst>
            </a:pPr>
            <a:r>
              <a:rPr lang="en-US" dirty="0" smtClean="0">
                <a:latin typeface="Arial" pitchFamily="34" charset="0"/>
                <a:cs typeface="Arial" pitchFamily="34" charset="0"/>
              </a:rPr>
              <a:t>Art Works the term is</a:t>
            </a:r>
            <a:r>
              <a:rPr lang="en-US" baseline="0" dirty="0" smtClean="0">
                <a:latin typeface="Arial" pitchFamily="34" charset="0"/>
                <a:cs typeface="Arial" pitchFamily="34" charset="0"/>
              </a:rPr>
              <a:t> series of a </a:t>
            </a:r>
            <a:r>
              <a:rPr lang="en-US" dirty="0" smtClean="0">
                <a:latin typeface="Arial" pitchFamily="34" charset="0"/>
                <a:cs typeface="Arial" pitchFamily="34" charset="0"/>
              </a:rPr>
              <a:t>guiding principles that are</a:t>
            </a:r>
            <a:r>
              <a:rPr lang="en-US" baseline="0" dirty="0" smtClean="0">
                <a:latin typeface="Arial" pitchFamily="34" charset="0"/>
                <a:cs typeface="Arial" pitchFamily="34" charset="0"/>
              </a:rPr>
              <a:t> </a:t>
            </a:r>
            <a:r>
              <a:rPr lang="en-US" dirty="0" smtClean="0">
                <a:latin typeface="Arial" pitchFamily="34" charset="0"/>
                <a:cs typeface="Arial" pitchFamily="34" charset="0"/>
              </a:rPr>
              <a:t>at the center of everything we do at the NEA, referring to:</a:t>
            </a:r>
          </a:p>
          <a:p>
            <a:pPr eaLnBrk="0" hangingPunct="0">
              <a:lnSpc>
                <a:spcPct val="150000"/>
              </a:lnSpc>
              <a:spcBef>
                <a:spcPct val="0"/>
              </a:spcBef>
              <a:tabLst>
                <a:tab pos="457200" algn="l"/>
              </a:tabLst>
            </a:pPr>
            <a:endParaRPr lang="en-US" b="1" dirty="0" smtClean="0">
              <a:latin typeface="Arial" pitchFamily="34" charset="0"/>
              <a:ea typeface="Calibri" pitchFamily="34" charset="0"/>
              <a:cs typeface="Arial" pitchFamily="34" charset="0"/>
            </a:endParaRPr>
          </a:p>
          <a:p>
            <a:pPr>
              <a:spcBef>
                <a:spcPct val="0"/>
              </a:spcBef>
              <a:tabLst>
                <a:tab pos="457200" algn="l"/>
              </a:tabLst>
            </a:pPr>
            <a:r>
              <a:rPr lang="en-US" dirty="0" smtClean="0">
                <a:solidFill>
                  <a:schemeClr val="bg1"/>
                </a:solidFill>
                <a:latin typeface="Arial" pitchFamily="34" charset="0"/>
                <a:cs typeface="Arial" pitchFamily="34" charset="0"/>
              </a:rPr>
              <a:t>The works of art themselves</a:t>
            </a:r>
          </a:p>
          <a:p>
            <a:pPr>
              <a:spcBef>
                <a:spcPct val="0"/>
              </a:spcBef>
              <a:tabLst>
                <a:tab pos="457200" algn="l"/>
              </a:tabLst>
            </a:pPr>
            <a:r>
              <a:rPr lang="en-US" dirty="0" smtClean="0">
                <a:solidFill>
                  <a:schemeClr val="bg1"/>
                </a:solidFill>
                <a:latin typeface="Arial" pitchFamily="34" charset="0"/>
                <a:cs typeface="Arial" pitchFamily="34" charset="0"/>
              </a:rPr>
              <a:t>The ways art works on audiences</a:t>
            </a:r>
          </a:p>
          <a:p>
            <a:pPr>
              <a:spcBef>
                <a:spcPct val="0"/>
              </a:spcBef>
              <a:tabLst>
                <a:tab pos="457200" algn="l"/>
              </a:tabLst>
            </a:pPr>
            <a:r>
              <a:rPr lang="en-US" dirty="0" smtClean="0">
                <a:solidFill>
                  <a:schemeClr val="bg1"/>
                </a:solidFill>
                <a:latin typeface="Arial" pitchFamily="34" charset="0"/>
                <a:cs typeface="Arial" pitchFamily="34" charset="0"/>
              </a:rPr>
              <a:t>Art </a:t>
            </a:r>
            <a:r>
              <a:rPr lang="en-US" b="1" dirty="0" smtClean="0">
                <a:solidFill>
                  <a:schemeClr val="bg1"/>
                </a:solidFill>
                <a:latin typeface="Arial" pitchFamily="34" charset="0"/>
                <a:cs typeface="Arial" pitchFamily="34" charset="0"/>
              </a:rPr>
              <a:t>is</a:t>
            </a:r>
            <a:r>
              <a:rPr lang="en-US" dirty="0" smtClean="0">
                <a:solidFill>
                  <a:schemeClr val="bg1"/>
                </a:solidFill>
                <a:latin typeface="Arial" pitchFamily="34" charset="0"/>
                <a:cs typeface="Arial" pitchFamily="34" charset="0"/>
              </a:rPr>
              <a:t> work for the artists and art professionals who make up the field</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6B594-E0C0-4623-B4FD-0EC897CE91EA}"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0" hangingPunct="0">
              <a:lnSpc>
                <a:spcPct val="150000"/>
              </a:lnSpc>
              <a:spcBef>
                <a:spcPct val="0"/>
              </a:spcBef>
              <a:tabLst>
                <a:tab pos="457200" algn="l"/>
              </a:tabLst>
            </a:pPr>
            <a:r>
              <a:rPr lang="en-US" dirty="0" smtClean="0">
                <a:latin typeface="Arial" pitchFamily="34" charset="0"/>
                <a:cs typeface="Arial" pitchFamily="34" charset="0"/>
              </a:rPr>
              <a:t>The Art Works program supports Four Outcomes in its granting:</a:t>
            </a:r>
          </a:p>
          <a:p>
            <a:pPr eaLnBrk="0" hangingPunct="0">
              <a:lnSpc>
                <a:spcPct val="150000"/>
              </a:lnSpc>
              <a:spcBef>
                <a:spcPct val="0"/>
              </a:spcBef>
              <a:tabLst>
                <a:tab pos="457200" algn="l"/>
              </a:tabLst>
            </a:pPr>
            <a:endParaRPr lang="en-US" b="1" dirty="0" smtClean="0">
              <a:latin typeface="Arial" pitchFamily="34" charset="0"/>
              <a:ea typeface="Calibri" pitchFamily="34" charset="0"/>
              <a:cs typeface="Arial" pitchFamily="34" charset="0"/>
            </a:endParaRPr>
          </a:p>
          <a:p>
            <a:pPr eaLnBrk="0" hangingPunct="0">
              <a:lnSpc>
                <a:spcPct val="150000"/>
              </a:lnSpc>
              <a:spcBef>
                <a:spcPct val="0"/>
              </a:spcBef>
              <a:tabLst>
                <a:tab pos="457200" algn="l"/>
              </a:tabLst>
            </a:pPr>
            <a:r>
              <a:rPr lang="en-US" b="1" dirty="0" smtClean="0">
                <a:latin typeface="Arial" pitchFamily="34" charset="0"/>
                <a:ea typeface="Calibri" pitchFamily="34" charset="0"/>
                <a:cs typeface="Arial" pitchFamily="34" charset="0"/>
              </a:rPr>
              <a:t>Creation: </a:t>
            </a:r>
            <a:r>
              <a:rPr lang="en-US" dirty="0" smtClean="0">
                <a:latin typeface="Arial" pitchFamily="34" charset="0"/>
                <a:ea typeface="Calibri" pitchFamily="34" charset="0"/>
                <a:cs typeface="Arial" pitchFamily="34" charset="0"/>
              </a:rPr>
              <a:t>The portfolio of American Art is expanded.</a:t>
            </a:r>
          </a:p>
          <a:p>
            <a:pPr eaLnBrk="0" hangingPunct="0">
              <a:lnSpc>
                <a:spcPct val="150000"/>
              </a:lnSpc>
              <a:spcBef>
                <a:spcPct val="0"/>
              </a:spcBef>
              <a:tabLst>
                <a:tab pos="457200" algn="l"/>
              </a:tabLst>
            </a:pPr>
            <a:r>
              <a:rPr lang="en-US" b="1" dirty="0" smtClean="0">
                <a:latin typeface="Arial" pitchFamily="34" charset="0"/>
                <a:ea typeface="Calibri" pitchFamily="34" charset="0"/>
                <a:cs typeface="Arial" pitchFamily="34" charset="0"/>
              </a:rPr>
              <a:t>Engagement: </a:t>
            </a:r>
            <a:r>
              <a:rPr lang="en-US" dirty="0" smtClean="0">
                <a:latin typeface="Arial" pitchFamily="34" charset="0"/>
                <a:ea typeface="Calibri" pitchFamily="34" charset="0"/>
                <a:cs typeface="Arial" pitchFamily="34" charset="0"/>
              </a:rPr>
              <a:t>Americans throughout the nation experience art.</a:t>
            </a:r>
          </a:p>
          <a:p>
            <a:pPr eaLnBrk="0" hangingPunct="0">
              <a:lnSpc>
                <a:spcPct val="150000"/>
              </a:lnSpc>
              <a:spcBef>
                <a:spcPct val="0"/>
              </a:spcBef>
              <a:tabLst>
                <a:tab pos="457200" algn="l"/>
              </a:tabLst>
            </a:pPr>
            <a:r>
              <a:rPr lang="en-US" b="1" dirty="0" smtClean="0">
                <a:latin typeface="Arial" pitchFamily="34" charset="0"/>
                <a:ea typeface="Calibri" pitchFamily="34" charset="0"/>
                <a:cs typeface="Arial" pitchFamily="34" charset="0"/>
              </a:rPr>
              <a:t>Learning: </a:t>
            </a:r>
            <a:r>
              <a:rPr lang="en-US" dirty="0" smtClean="0">
                <a:latin typeface="Arial" pitchFamily="34" charset="0"/>
                <a:ea typeface="Calibri" pitchFamily="34" charset="0"/>
                <a:cs typeface="Arial" pitchFamily="34" charset="0"/>
              </a:rPr>
              <a:t>Americans of all ages acquire knowledge or skills in the arts.</a:t>
            </a:r>
          </a:p>
          <a:p>
            <a:pPr eaLnBrk="0" hangingPunct="0">
              <a:lnSpc>
                <a:spcPct val="150000"/>
              </a:lnSpc>
              <a:spcBef>
                <a:spcPct val="0"/>
              </a:spcBef>
              <a:tabLst>
                <a:tab pos="457200" algn="l"/>
              </a:tabLst>
            </a:pPr>
            <a:r>
              <a:rPr lang="en-US" b="1" dirty="0" smtClean="0">
                <a:latin typeface="Arial" pitchFamily="34" charset="0"/>
                <a:ea typeface="Calibri" pitchFamily="34" charset="0"/>
                <a:cs typeface="Arial" pitchFamily="34" charset="0"/>
              </a:rPr>
              <a:t>Livability: </a:t>
            </a:r>
            <a:r>
              <a:rPr lang="en-US" dirty="0" smtClean="0">
                <a:latin typeface="Arial" pitchFamily="34" charset="0"/>
                <a:ea typeface="Calibri" pitchFamily="34" charset="0"/>
                <a:cs typeface="Arial" pitchFamily="34" charset="0"/>
              </a:rPr>
              <a:t>American communities are strengthened through the arts.</a:t>
            </a:r>
          </a:p>
          <a:p>
            <a:pPr>
              <a:spcBef>
                <a:spcPct val="0"/>
              </a:spcBef>
              <a:tabLst>
                <a:tab pos="457200" algn="l"/>
              </a:tabLst>
            </a:pPr>
            <a:endParaRPr lang="en-US" dirty="0" smtClean="0"/>
          </a:p>
          <a:p>
            <a:pPr>
              <a:spcBef>
                <a:spcPct val="0"/>
              </a:spcBef>
              <a:tabLst>
                <a:tab pos="457200" algn="l"/>
              </a:tabLst>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14532E-DBC0-4E43-8471-16FFAC825037}"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0" hangingPunct="0">
              <a:lnSpc>
                <a:spcPct val="150000"/>
              </a:lnSpc>
              <a:spcBef>
                <a:spcPct val="0"/>
              </a:spcBef>
              <a:tabLst>
                <a:tab pos="457200" algn="l"/>
              </a:tabLst>
            </a:pPr>
            <a:r>
              <a:rPr lang="en-US" dirty="0" smtClean="0">
                <a:latin typeface="Arial" pitchFamily="34" charset="0"/>
                <a:cs typeface="Arial" pitchFamily="34" charset="0"/>
              </a:rPr>
              <a:t>Art Works grants also Encourages Innovation</a:t>
            </a:r>
          </a:p>
          <a:p>
            <a:pPr eaLnBrk="0" hangingPunct="0">
              <a:lnSpc>
                <a:spcPct val="150000"/>
              </a:lnSpc>
              <a:spcBef>
                <a:spcPct val="0"/>
              </a:spcBef>
              <a:tabLst>
                <a:tab pos="457200" algn="l"/>
              </a:tabLst>
            </a:pPr>
            <a:endParaRPr lang="en-US" b="1" dirty="0" smtClean="0">
              <a:latin typeface="Arial" pitchFamily="34" charset="0"/>
              <a:ea typeface="Calibri" pitchFamily="34" charset="0"/>
              <a:cs typeface="Arial" pitchFamily="34" charset="0"/>
            </a:endParaRPr>
          </a:p>
          <a:p>
            <a:pPr>
              <a:spcBef>
                <a:spcPct val="0"/>
              </a:spcBef>
              <a:tabLst>
                <a:tab pos="457200" algn="l"/>
              </a:tabLst>
            </a:pPr>
            <a:r>
              <a:rPr lang="en-US" dirty="0" smtClean="0">
                <a:latin typeface="Arial" pitchFamily="34" charset="0"/>
                <a:cs typeface="Arial" pitchFamily="34" charset="0"/>
              </a:rPr>
              <a:t>Innovative projects:</a:t>
            </a:r>
          </a:p>
          <a:p>
            <a:pPr>
              <a:spcBef>
                <a:spcPct val="0"/>
              </a:spcBef>
              <a:tabLst>
                <a:tab pos="457200" algn="l"/>
              </a:tabLst>
            </a:pPr>
            <a:r>
              <a:rPr lang="en-US" dirty="0" smtClean="0">
                <a:latin typeface="Arial" pitchFamily="34" charset="0"/>
                <a:cs typeface="Arial" pitchFamily="34" charset="0"/>
              </a:rPr>
              <a:t>Are likely to prove transformative with the potential for meaningful change</a:t>
            </a:r>
          </a:p>
          <a:p>
            <a:pPr>
              <a:spcBef>
                <a:spcPct val="0"/>
              </a:spcBef>
              <a:tabLst>
                <a:tab pos="457200" algn="l"/>
              </a:tabLst>
            </a:pPr>
            <a:r>
              <a:rPr lang="en-US" dirty="0" smtClean="0">
                <a:latin typeface="Arial" pitchFamily="34" charset="0"/>
                <a:cs typeface="Arial" pitchFamily="34" charset="0"/>
              </a:rPr>
              <a:t>Are distinctive, offering fresh insights and new value for their fields and/or the public through unconventional solutions</a:t>
            </a:r>
          </a:p>
          <a:p>
            <a:pPr>
              <a:spcBef>
                <a:spcPct val="0"/>
              </a:spcBef>
              <a:tabLst>
                <a:tab pos="457200" algn="l"/>
              </a:tabLst>
            </a:pPr>
            <a:r>
              <a:rPr lang="en-US" dirty="0" smtClean="0">
                <a:latin typeface="Arial" pitchFamily="34" charset="0"/>
                <a:cs typeface="Arial" pitchFamily="34" charset="0"/>
              </a:rPr>
              <a:t>Have the potential to be shared and/or emulated, or are likely to lead to other advances in the field</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153651-E2D5-49BB-9BAE-C5BEBA26AB8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cs typeface="Arial" pitchFamily="34" charset="0"/>
              </a:rPr>
              <a:t>To</a:t>
            </a:r>
            <a:r>
              <a:rPr lang="en-US" baseline="0" dirty="0" smtClean="0">
                <a:latin typeface="Arial" pitchFamily="34" charset="0"/>
                <a:cs typeface="Arial" pitchFamily="34" charset="0"/>
              </a:rPr>
              <a:t> apply to art works you must meet the following eligibility requirements.  </a:t>
            </a:r>
            <a:r>
              <a:rPr lang="en-US" dirty="0" smtClean="0">
                <a:latin typeface="Arial" pitchFamily="34" charset="0"/>
                <a:cs typeface="Arial" pitchFamily="34" charset="0"/>
              </a:rPr>
              <a:t>Meet reporting requirements on any previous NEA awards</a:t>
            </a:r>
            <a:endParaRPr lang="en-US" sz="1100" dirty="0" smtClean="0">
              <a:latin typeface="Arial" pitchFamily="34" charset="0"/>
              <a:cs typeface="Arial" pitchFamily="34" charset="0"/>
            </a:endParaRPr>
          </a:p>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5782BA-02EE-4358-8840-F36BECBEAC20}"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sz="2800" b="1" dirty="0" smtClean="0">
                <a:latin typeface="Arial" pitchFamily="34" charset="0"/>
                <a:cs typeface="Arial" pitchFamily="34" charset="0"/>
              </a:rPr>
              <a:t>Organizations may submit only one application under the Art Works guidelines, with limited exceptions such as:</a:t>
            </a:r>
          </a:p>
          <a:p>
            <a:pPr lvl="1">
              <a:buFont typeface="Arial" pitchFamily="34" charset="0"/>
              <a:buChar char="•"/>
            </a:pPr>
            <a:r>
              <a:rPr lang="en-US" b="1" dirty="0" smtClean="0">
                <a:latin typeface="Arial" pitchFamily="34" charset="0"/>
                <a:cs typeface="Arial" pitchFamily="34" charset="0"/>
              </a:rPr>
              <a:t>Parent (and Related) Organizations</a:t>
            </a:r>
          </a:p>
          <a:p>
            <a:pPr lvl="1">
              <a:buFont typeface="Arial" pitchFamily="34" charset="0"/>
              <a:buChar char="•"/>
            </a:pPr>
            <a:r>
              <a:rPr lang="en-US" b="1" dirty="0" smtClean="0">
                <a:latin typeface="Arial" pitchFamily="34" charset="0"/>
                <a:cs typeface="Arial" pitchFamily="34" charset="0"/>
              </a:rPr>
              <a:t>Applicants to Media Arts (July deadline)</a:t>
            </a:r>
          </a:p>
          <a:p>
            <a:pPr lvl="1">
              <a:buFont typeface="Arial" pitchFamily="34" charset="0"/>
              <a:buChar char="•"/>
            </a:pPr>
            <a:r>
              <a:rPr lang="en-US" b="1" dirty="0" smtClean="0">
                <a:latin typeface="Arial" pitchFamily="34" charset="0"/>
                <a:cs typeface="Arial" pitchFamily="34" charset="0"/>
              </a:rPr>
              <a:t>Applications to another category such as Our Town</a:t>
            </a:r>
          </a:p>
          <a:p>
            <a:pPr lvl="1">
              <a:buFont typeface="Arial" pitchFamily="34" charset="0"/>
              <a:buChar char="•"/>
            </a:pPr>
            <a:r>
              <a:rPr lang="en-US" b="1" dirty="0" smtClean="0">
                <a:latin typeface="Arial" pitchFamily="34" charset="0"/>
                <a:cs typeface="Arial" pitchFamily="34" charset="0"/>
              </a:rPr>
              <a:t>See the guidelines for other information on application limits</a:t>
            </a:r>
          </a:p>
          <a:p>
            <a:endParaRPr lang="en-US" dirty="0" smtClean="0"/>
          </a:p>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5782BA-02EE-4358-8840-F36BECBEAC20}"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spcBef>
                <a:spcPct val="0"/>
              </a:spcBef>
              <a:tabLst>
                <a:tab pos="457200" algn="l"/>
              </a:tabLst>
            </a:pPr>
            <a:r>
              <a:rPr lang="en-US" sz="2800" dirty="0" smtClean="0">
                <a:latin typeface="Arial" pitchFamily="34" charset="0"/>
                <a:ea typeface="Calibri" pitchFamily="34" charset="0"/>
                <a:cs typeface="Arial" pitchFamily="34" charset="0"/>
              </a:rPr>
              <a:t>Grant requests range from $10,000 to $100,000</a:t>
            </a:r>
          </a:p>
          <a:p>
            <a:pPr>
              <a:lnSpc>
                <a:spcPct val="150000"/>
              </a:lnSpc>
              <a:spcBef>
                <a:spcPct val="0"/>
              </a:spcBef>
              <a:tabLst>
                <a:tab pos="457200" algn="l"/>
              </a:tabLst>
            </a:pPr>
            <a:r>
              <a:rPr lang="en-US" sz="2800" dirty="0" smtClean="0">
                <a:latin typeface="Arial" pitchFamily="34" charset="0"/>
                <a:ea typeface="Calibri" pitchFamily="34" charset="0"/>
                <a:cs typeface="Arial" pitchFamily="34" charset="0"/>
              </a:rPr>
              <a:t>No grants will be made for less than $10,000</a:t>
            </a:r>
          </a:p>
          <a:p>
            <a:pPr>
              <a:lnSpc>
                <a:spcPct val="150000"/>
              </a:lnSpc>
              <a:spcBef>
                <a:spcPct val="0"/>
              </a:spcBef>
              <a:tabLst>
                <a:tab pos="457200" algn="l"/>
              </a:tabLst>
            </a:pPr>
            <a:r>
              <a:rPr lang="en-US" sz="2800" dirty="0" smtClean="0">
                <a:latin typeface="Arial" pitchFamily="34" charset="0"/>
                <a:ea typeface="Calibri" pitchFamily="34" charset="0"/>
                <a:cs typeface="Arial" pitchFamily="34" charset="0"/>
              </a:rPr>
              <a:t>One-to-one match required for project budget</a:t>
            </a:r>
          </a:p>
          <a:p>
            <a:pPr>
              <a:lnSpc>
                <a:spcPct val="150000"/>
              </a:lnSpc>
              <a:spcBef>
                <a:spcPct val="0"/>
              </a:spcBef>
              <a:tabLst>
                <a:tab pos="457200" algn="l"/>
              </a:tabLst>
            </a:pPr>
            <a:r>
              <a:rPr lang="en-US" sz="2800" dirty="0" smtClean="0">
                <a:latin typeface="Arial" pitchFamily="34" charset="0"/>
                <a:ea typeface="Calibri" pitchFamily="34" charset="0"/>
                <a:cs typeface="Arial" pitchFamily="34" charset="0"/>
              </a:rPr>
              <a:t>Average (insert discipline name) grants range from $XX,000 to $XX,000</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5782BA-02EE-4358-8840-F36BECBEAC20}"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rtl="0" fontAlgn="auto"/>
            <a:r>
              <a:rPr lang="en-US" sz="1200" kern="1200" dirty="0" smtClean="0">
                <a:solidFill>
                  <a:schemeClr val="tx1"/>
                </a:solidFill>
                <a:latin typeface="+mn-lt"/>
                <a:ea typeface="+mn-ea"/>
                <a:cs typeface="+mn-cs"/>
              </a:rPr>
              <a:t>General operating or seasonal support</a:t>
            </a:r>
            <a:endParaRPr lang="en-US" sz="1200" dirty="0" smtClean="0"/>
          </a:p>
          <a:p>
            <a:pPr rtl="0" fontAlgn="auto"/>
            <a:r>
              <a:rPr lang="en-US" sz="1200" kern="1200" dirty="0" smtClean="0">
                <a:solidFill>
                  <a:schemeClr val="tx1"/>
                </a:solidFill>
                <a:latin typeface="+mn-lt"/>
                <a:ea typeface="+mn-ea"/>
                <a:cs typeface="+mn-cs"/>
              </a:rPr>
              <a:t>Individuals</a:t>
            </a:r>
            <a:endParaRPr lang="en-US" sz="2800" dirty="0" smtClean="0"/>
          </a:p>
          <a:p>
            <a:pPr rtl="0" fontAlgn="auto"/>
            <a:r>
              <a:rPr lang="en-US" sz="1200" kern="1200" dirty="0" smtClean="0">
                <a:solidFill>
                  <a:schemeClr val="tx1"/>
                </a:solidFill>
                <a:latin typeface="+mn-lt"/>
                <a:ea typeface="+mn-ea"/>
                <a:cs typeface="+mn-cs"/>
              </a:rPr>
              <a:t>Individual schools</a:t>
            </a:r>
          </a:p>
          <a:p>
            <a:pPr marL="0" marR="0" indent="0" algn="l" defTabSz="914400" rtl="0" eaLnBrk="1" fontAlgn="auto"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Projects that replace arts instruction provided by a classroom teacher or an arts specialist in schools</a:t>
            </a:r>
          </a:p>
          <a:p>
            <a:pPr marL="0" marR="0" indent="0" algn="l" defTabSz="914400" rtl="0" eaLnBrk="1" fontAlgn="auto"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Academic degrees</a:t>
            </a:r>
          </a:p>
          <a:p>
            <a:pPr rtl="0" fontAlgn="auto"/>
            <a:r>
              <a:rPr lang="en-US" sz="1200" kern="1200" dirty="0" smtClean="0">
                <a:solidFill>
                  <a:schemeClr val="tx1"/>
                </a:solidFill>
                <a:latin typeface="+mn-lt"/>
                <a:ea typeface="+mn-ea"/>
                <a:cs typeface="+mn-cs"/>
              </a:rPr>
              <a:t>Commercial, for-profit enterprises</a:t>
            </a:r>
            <a:endParaRPr lang="en-US" sz="2800" dirty="0" smtClean="0"/>
          </a:p>
          <a:p>
            <a:pPr marL="0" marR="0" indent="0" algn="l" defTabSz="914400" rtl="0" eaLnBrk="1" fontAlgn="auto"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Facility construction, purchase, or renovation</a:t>
            </a:r>
          </a:p>
          <a:p>
            <a:pPr rtl="0" fontAlgn="auto"/>
            <a:r>
              <a:rPr lang="en-US" sz="1200" kern="1200" dirty="0" smtClean="0">
                <a:solidFill>
                  <a:schemeClr val="tx1"/>
                </a:solidFill>
                <a:latin typeface="+mn-lt"/>
                <a:ea typeface="+mn-ea"/>
                <a:cs typeface="+mn-cs"/>
              </a:rPr>
              <a:t>Creation of new organizations</a:t>
            </a:r>
            <a:endParaRPr lang="en-US" sz="2800" dirty="0" smtClean="0"/>
          </a:p>
          <a:p>
            <a:pPr rtl="0" fontAlgn="auto"/>
            <a:r>
              <a:rPr lang="en-US" sz="1200" kern="1200" dirty="0" smtClean="0">
                <a:solidFill>
                  <a:schemeClr val="tx1"/>
                </a:solidFill>
                <a:latin typeface="+mn-lt"/>
                <a:ea typeface="+mn-ea"/>
                <a:cs typeface="+mn-cs"/>
              </a:rPr>
              <a:t>Re-granting</a:t>
            </a:r>
            <a:endParaRPr lang="en-US" sz="2800"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5782BA-02EE-4358-8840-F36BECBEAC20}"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grants are reviewed on both their artistic excellence and artistic</a:t>
            </a:r>
            <a:r>
              <a:rPr lang="en-US" baseline="0" dirty="0" smtClean="0"/>
              <a:t> merit.  These scores are equally weighted.  The merit is really everything that you might expect a grant be reviewed on – the budget, schedule, capacity of the organization to carry the project out and the quality of the project.  The excellence score is something unique to our agency, it’s the excellence of your projects artists, in most cases, designers associated with the project. It can also be the excellence of the organization doing the work or the services that they will do.  All of this means that it’s very important that you make sure that your work samples and biographies of the designers associated with the project show excellence.  Don’t shy away from telling us why these designers are the best people possible for your project, as appropriate. </a:t>
            </a:r>
            <a:endParaRPr lang="en-US" dirty="0"/>
          </a:p>
        </p:txBody>
      </p:sp>
      <p:sp>
        <p:nvSpPr>
          <p:cNvPr id="4" name="Slide Number Placeholder 3"/>
          <p:cNvSpPr>
            <a:spLocks noGrp="1"/>
          </p:cNvSpPr>
          <p:nvPr>
            <p:ph type="sldNum" sz="quarter" idx="10"/>
          </p:nvPr>
        </p:nvSpPr>
        <p:spPr/>
        <p:txBody>
          <a:bodyPr/>
          <a:lstStyle/>
          <a:p>
            <a:pPr>
              <a:defRPr/>
            </a:pPr>
            <a:fld id="{61BED0A3-E2A8-4CDE-A70E-2EC5C7704EC1}"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is a bit different this year. Note that the initiative deadline</a:t>
            </a:r>
            <a:r>
              <a:rPr lang="en-US" baseline="0" dirty="0" smtClean="0"/>
              <a:t> has moved up!!!</a:t>
            </a:r>
            <a:endParaRPr lang="en-US" dirty="0"/>
          </a:p>
        </p:txBody>
      </p:sp>
      <p:sp>
        <p:nvSpPr>
          <p:cNvPr id="4" name="Slide Number Placeholder 3"/>
          <p:cNvSpPr>
            <a:spLocks noGrp="1"/>
          </p:cNvSpPr>
          <p:nvPr>
            <p:ph type="sldNum" sz="quarter" idx="10"/>
          </p:nvPr>
        </p:nvSpPr>
        <p:spPr/>
        <p:txBody>
          <a:bodyPr/>
          <a:lstStyle/>
          <a:p>
            <a:pPr>
              <a:defRPr/>
            </a:pPr>
            <a:fld id="{61BED0A3-E2A8-4CDE-A70E-2EC5C7704EC1}"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today we’re going to talk a bit about the NEA itself, I’ll tell you about how</a:t>
            </a:r>
            <a:r>
              <a:rPr lang="en-US" baseline="0" dirty="0" smtClean="0"/>
              <a:t> we define design, then we’ll go through a long description of how to apply to Design Art Works, and then we’ll have time for Q + A. </a:t>
            </a: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CB88AB-A124-4B6C-85BB-EAF6DF7DA52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auto" hangingPunct="0">
              <a:spcAft>
                <a:spcPts val="0"/>
              </a:spcAft>
              <a:buFont typeface="Arial" pitchFamily="34" charset="0"/>
              <a:buNone/>
              <a:tabLst>
                <a:tab pos="457200" algn="l"/>
              </a:tabLst>
              <a:defRPr/>
            </a:pPr>
            <a:r>
              <a:rPr lang="en-US" dirty="0" smtClean="0">
                <a:solidFill>
                  <a:schemeClr val="bg1"/>
                </a:solidFill>
                <a:latin typeface="Arial" pitchFamily="34" charset="0"/>
                <a:cs typeface="Arial" pitchFamily="34" charset="0"/>
              </a:rPr>
              <a:t>Things to consider when planning your project:</a:t>
            </a:r>
          </a:p>
          <a:p>
            <a:pPr eaLnBrk="0" fontAlgn="auto" hangingPunct="0">
              <a:spcAft>
                <a:spcPts val="0"/>
              </a:spcAft>
              <a:tabLst>
                <a:tab pos="457200" algn="l"/>
              </a:tabLst>
              <a:defRPr/>
            </a:pPr>
            <a:endParaRPr lang="en-US" b="1" dirty="0" smtClean="0">
              <a:solidFill>
                <a:schemeClr val="bg1"/>
              </a:solidFill>
              <a:latin typeface="Arial" pitchFamily="34" charset="0"/>
              <a:cs typeface="Arial" pitchFamily="34" charset="0"/>
            </a:endParaRPr>
          </a:p>
          <a:p>
            <a:pPr eaLnBrk="0" fontAlgn="auto" hangingPunct="0">
              <a:spcAft>
                <a:spcPts val="0"/>
              </a:spcAft>
              <a:tabLst>
                <a:tab pos="457200" algn="l"/>
              </a:tabLst>
              <a:defRPr/>
            </a:pPr>
            <a:r>
              <a:rPr lang="en-US" b="1" dirty="0" smtClean="0">
                <a:solidFill>
                  <a:schemeClr val="bg1"/>
                </a:solidFill>
                <a:latin typeface="Arial" pitchFamily="34" charset="0"/>
                <a:cs typeface="Arial" pitchFamily="34" charset="0"/>
              </a:rPr>
              <a:t>Sign interpretation </a:t>
            </a:r>
            <a:r>
              <a:rPr lang="en-US" dirty="0" smtClean="0">
                <a:solidFill>
                  <a:schemeClr val="bg1"/>
                </a:solidFill>
                <a:latin typeface="Arial" pitchFamily="34" charset="0"/>
                <a:cs typeface="Arial" pitchFamily="34" charset="0"/>
              </a:rPr>
              <a:t>of panels or community workshops, upon request</a:t>
            </a:r>
          </a:p>
          <a:p>
            <a:pPr eaLnBrk="0" fontAlgn="auto" hangingPunct="0">
              <a:spcAft>
                <a:spcPts val="0"/>
              </a:spcAft>
              <a:tabLst>
                <a:tab pos="457200" algn="l"/>
              </a:tabLst>
              <a:defRPr/>
            </a:pPr>
            <a:endParaRPr lang="en-US" b="1" dirty="0" smtClean="0">
              <a:solidFill>
                <a:schemeClr val="bg1"/>
              </a:solidFill>
              <a:latin typeface="Arial" pitchFamily="34" charset="0"/>
              <a:cs typeface="Arial" pitchFamily="34" charset="0"/>
            </a:endParaRPr>
          </a:p>
          <a:p>
            <a:pPr eaLnBrk="0" fontAlgn="auto" hangingPunct="0">
              <a:spcAft>
                <a:spcPts val="0"/>
              </a:spcAft>
              <a:tabLst>
                <a:tab pos="457200" algn="l"/>
              </a:tabLst>
              <a:defRPr/>
            </a:pPr>
            <a:r>
              <a:rPr lang="en-US" b="1" dirty="0" smtClean="0">
                <a:solidFill>
                  <a:schemeClr val="bg1"/>
                </a:solidFill>
                <a:latin typeface="Arial" pitchFamily="34" charset="0"/>
                <a:cs typeface="Arial" pitchFamily="34" charset="0"/>
              </a:rPr>
              <a:t>Accessible electronic versions </a:t>
            </a:r>
            <a:r>
              <a:rPr lang="en-US" dirty="0" smtClean="0">
                <a:solidFill>
                  <a:schemeClr val="bg1"/>
                </a:solidFill>
                <a:latin typeface="Arial" pitchFamily="34" charset="0"/>
                <a:cs typeface="Arial" pitchFamily="34" charset="0"/>
              </a:rPr>
              <a:t>of print material and publications, upon request</a:t>
            </a:r>
          </a:p>
          <a:p>
            <a:pPr eaLnBrk="0" fontAlgn="auto" hangingPunct="0">
              <a:spcAft>
                <a:spcPts val="0"/>
              </a:spcAft>
              <a:buFont typeface="Arial" pitchFamily="34" charset="0"/>
              <a:buNone/>
              <a:tabLst>
                <a:tab pos="457200" algn="l"/>
              </a:tabLst>
              <a:defRPr/>
            </a:pPr>
            <a:endParaRPr lang="en-US" b="1" dirty="0" smtClean="0">
              <a:solidFill>
                <a:schemeClr val="bg1"/>
              </a:solidFill>
              <a:latin typeface="Arial" pitchFamily="34" charset="0"/>
              <a:cs typeface="Arial" pitchFamily="34" charset="0"/>
            </a:endParaRPr>
          </a:p>
          <a:p>
            <a:pPr eaLnBrk="0" fontAlgn="auto" hangingPunct="0">
              <a:spcAft>
                <a:spcPts val="0"/>
              </a:spcAft>
              <a:tabLst>
                <a:tab pos="457200" algn="l"/>
              </a:tabLst>
              <a:defRPr/>
            </a:pPr>
            <a:r>
              <a:rPr lang="en-US" b="1" dirty="0" smtClean="0">
                <a:solidFill>
                  <a:schemeClr val="bg1"/>
                </a:solidFill>
                <a:latin typeface="Arial" pitchFamily="34" charset="0"/>
                <a:cs typeface="Arial" pitchFamily="34" charset="0"/>
              </a:rPr>
              <a:t>Wheelchair accessible </a:t>
            </a:r>
            <a:r>
              <a:rPr lang="en-US" dirty="0" smtClean="0">
                <a:solidFill>
                  <a:schemeClr val="bg1"/>
                </a:solidFill>
                <a:latin typeface="Arial" pitchFamily="34" charset="0"/>
                <a:cs typeface="Arial" pitchFamily="34" charset="0"/>
              </a:rPr>
              <a:t>venues</a:t>
            </a:r>
          </a:p>
          <a:p>
            <a:pPr eaLnBrk="0" fontAlgn="auto" hangingPunct="0">
              <a:spcAft>
                <a:spcPts val="0"/>
              </a:spcAft>
              <a:tabLst>
                <a:tab pos="457200" algn="l"/>
              </a:tabLst>
              <a:defRPr/>
            </a:pPr>
            <a:endParaRPr lang="en-US" dirty="0" smtClean="0">
              <a:solidFill>
                <a:schemeClr val="bg1"/>
              </a:solidFill>
              <a:latin typeface="Arial" pitchFamily="34" charset="0"/>
              <a:cs typeface="Arial" pitchFamily="34" charset="0"/>
            </a:endParaRPr>
          </a:p>
          <a:p>
            <a:pPr eaLnBrk="0" fontAlgn="auto" hangingPunct="0">
              <a:spcAft>
                <a:spcPts val="0"/>
              </a:spcAft>
              <a:tabLst>
                <a:tab pos="457200" algn="l"/>
              </a:tabLst>
              <a:defRPr/>
            </a:pPr>
            <a:r>
              <a:rPr lang="en-US" b="1" dirty="0" smtClean="0">
                <a:solidFill>
                  <a:schemeClr val="bg1"/>
                </a:solidFill>
                <a:latin typeface="Arial" pitchFamily="34" charset="0"/>
                <a:cs typeface="Arial" pitchFamily="34" charset="0"/>
              </a:rPr>
              <a:t>Large-print</a:t>
            </a:r>
            <a:r>
              <a:rPr lang="en-US" dirty="0" smtClean="0">
                <a:solidFill>
                  <a:schemeClr val="bg1"/>
                </a:solidFill>
                <a:latin typeface="Arial" pitchFamily="34" charset="0"/>
                <a:cs typeface="Arial" pitchFamily="34" charset="0"/>
              </a:rPr>
              <a:t>, high contrast labeling of exhibitions</a:t>
            </a:r>
          </a:p>
          <a:p>
            <a:pPr eaLnBrk="0" fontAlgn="auto" hangingPunct="0">
              <a:spcAft>
                <a:spcPts val="0"/>
              </a:spcAft>
              <a:tabLst>
                <a:tab pos="457200" algn="l"/>
              </a:tabLst>
              <a:defRPr/>
            </a:pPr>
            <a:endParaRPr lang="en-US" b="1" dirty="0" smtClean="0">
              <a:solidFill>
                <a:schemeClr val="bg1"/>
              </a:solidFill>
              <a:latin typeface="Arial" pitchFamily="34" charset="0"/>
              <a:cs typeface="Arial" pitchFamily="34" charset="0"/>
            </a:endParaRPr>
          </a:p>
          <a:p>
            <a:pPr marL="338138" indent="-338138" eaLnBrk="0" fontAlgn="auto" hangingPunct="0">
              <a:spcAft>
                <a:spcPts val="0"/>
              </a:spcAft>
              <a:tabLst>
                <a:tab pos="338138" algn="l"/>
              </a:tabLst>
              <a:defRPr/>
            </a:pPr>
            <a:r>
              <a:rPr lang="en-US" b="1" dirty="0" smtClean="0">
                <a:solidFill>
                  <a:schemeClr val="bg1"/>
                </a:solidFill>
                <a:latin typeface="Arial" pitchFamily="34" charset="0"/>
                <a:cs typeface="Arial" pitchFamily="34" charset="0"/>
              </a:rPr>
              <a:t>Open or closed captioning </a:t>
            </a:r>
            <a:r>
              <a:rPr lang="en-US" dirty="0" smtClean="0">
                <a:solidFill>
                  <a:schemeClr val="bg1"/>
                </a:solidFill>
                <a:latin typeface="Arial" pitchFamily="34" charset="0"/>
                <a:cs typeface="Arial" pitchFamily="34" charset="0"/>
              </a:rPr>
              <a:t>of broadcasts and educational videos</a:t>
            </a:r>
          </a:p>
          <a:p>
            <a:pPr fontAlgn="auto">
              <a:spcAft>
                <a:spcPts val="0"/>
              </a:spcAf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61BED0A3-E2A8-4CDE-A70E-2EC5C7704EC1}"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The National Endowment for the Arts:</a:t>
            </a:r>
          </a:p>
          <a:p>
            <a:pPr>
              <a:spcBef>
                <a:spcPct val="0"/>
              </a:spcBef>
            </a:pPr>
            <a:endParaRPr lang="en-US" smtClean="0"/>
          </a:p>
          <a:p>
            <a:pPr>
              <a:spcBef>
                <a:spcPct val="0"/>
              </a:spcBef>
              <a:buFont typeface="Wingdings" pitchFamily="2" charset="2"/>
              <a:buChar char="§"/>
            </a:pPr>
            <a:r>
              <a:rPr lang="en-US" smtClean="0">
                <a:cs typeface="Arial" pitchFamily="34" charset="0"/>
              </a:rPr>
              <a:t>is a public agency dedicated to advancing artistic </a:t>
            </a:r>
          </a:p>
          <a:p>
            <a:pPr>
              <a:spcBef>
                <a:spcPct val="0"/>
              </a:spcBef>
            </a:pPr>
            <a:r>
              <a:rPr lang="en-US" smtClean="0">
                <a:cs typeface="Arial" pitchFamily="34" charset="0"/>
              </a:rPr>
              <a:t>    excellence, creativity, and innovation for the</a:t>
            </a:r>
          </a:p>
          <a:p>
            <a:pPr>
              <a:spcBef>
                <a:spcPct val="0"/>
              </a:spcBef>
            </a:pPr>
            <a:r>
              <a:rPr lang="en-US" smtClean="0">
                <a:cs typeface="Arial" pitchFamily="34" charset="0"/>
              </a:rPr>
              <a:t>    benefit of individuals and communities.</a:t>
            </a:r>
          </a:p>
          <a:p>
            <a:pPr>
              <a:spcBef>
                <a:spcPct val="0"/>
              </a:spcBef>
            </a:pPr>
            <a:endParaRPr lang="en-US" smtClean="0">
              <a:cs typeface="Arial" pitchFamily="34" charset="0"/>
            </a:endParaRPr>
          </a:p>
          <a:p>
            <a:pPr>
              <a:spcBef>
                <a:spcPct val="0"/>
              </a:spcBef>
              <a:buFont typeface="Wingdings" pitchFamily="2" charset="2"/>
              <a:buChar char="§"/>
            </a:pPr>
            <a:r>
              <a:rPr lang="en-US" smtClean="0">
                <a:cs typeface="Arial" pitchFamily="34" charset="0"/>
              </a:rPr>
              <a:t>awards grants to arts organizations of all sizes </a:t>
            </a:r>
          </a:p>
          <a:p>
            <a:pPr>
              <a:spcBef>
                <a:spcPct val="0"/>
              </a:spcBef>
            </a:pPr>
            <a:r>
              <a:rPr lang="en-US" smtClean="0">
                <a:cs typeface="Arial" pitchFamily="34" charset="0"/>
              </a:rPr>
              <a:t>    across all 50 states and 6 U.S. territories.</a:t>
            </a:r>
          </a:p>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20604D-772F-40F0-AE67-8DE2893B781A}"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does the NEA mean by design? </a:t>
            </a:r>
          </a:p>
          <a:p>
            <a:endParaRPr lang="en-US" dirty="0" smtClean="0"/>
          </a:p>
          <a:p>
            <a:r>
              <a:rPr lang="en-US" dirty="0" smtClean="0"/>
              <a:t>The design field encompasses many disciplines including, but not limited to, architecture, communications and graphic design, fashion design, industrial and product design, interior design, landscape architecture, planning, universal design, rural design, and urban design. The National Endowment for the Arts recognizes design's ever-present impact on society by funding activities that encourage, preserve, and disseminate the best in American and global design.</a:t>
            </a:r>
          </a:p>
          <a:p>
            <a:endParaRPr lang="en-US" dirty="0" smtClean="0"/>
          </a:p>
          <a:p>
            <a:r>
              <a:rPr lang="en-US" dirty="0" smtClean="0"/>
              <a:t>… and a whole lot more. Here is a list of the project types you’ll see in our grant guidelines. </a:t>
            </a:r>
          </a:p>
        </p:txBody>
      </p:sp>
      <p:sp>
        <p:nvSpPr>
          <p:cNvPr id="4" name="Slide Number Placeholder 3"/>
          <p:cNvSpPr>
            <a:spLocks noGrp="1"/>
          </p:cNvSpPr>
          <p:nvPr>
            <p:ph type="sldNum" sz="quarter" idx="5"/>
          </p:nvPr>
        </p:nvSpPr>
        <p:spPr/>
        <p:txBody>
          <a:bodyPr/>
          <a:lstStyle/>
          <a:p>
            <a:pPr>
              <a:defRPr/>
            </a:pPr>
            <a:fld id="{09F4AA59-7320-4D1B-BB30-1C9B46FEF59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 it includes things like</a:t>
            </a:r>
            <a:r>
              <a:rPr lang="en-US" baseline="0" dirty="0" smtClean="0"/>
              <a:t>  these </a:t>
            </a:r>
            <a:r>
              <a:rPr lang="en-US" dirty="0" smtClean="0"/>
              <a:t>Temporary installations by the Alaska</a:t>
            </a:r>
            <a:r>
              <a:rPr lang="en-US" baseline="0" dirty="0" smtClean="0"/>
              <a:t> Design forum</a:t>
            </a:r>
            <a:endParaRPr lang="en-US" dirty="0" smtClean="0"/>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873960-79EB-417A-AA94-6F2E012D07B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NEA funds: Graphic designs and publications</a:t>
            </a:r>
          </a:p>
        </p:txBody>
      </p:sp>
      <p:sp>
        <p:nvSpPr>
          <p:cNvPr id="4" name="Slide Number Placeholder 3"/>
          <p:cNvSpPr>
            <a:spLocks noGrp="1"/>
          </p:cNvSpPr>
          <p:nvPr>
            <p:ph type="sldNum" sz="quarter" idx="5"/>
          </p:nvPr>
        </p:nvSpPr>
        <p:spPr/>
        <p:txBody>
          <a:bodyPr/>
          <a:lstStyle/>
          <a:p>
            <a:pPr>
              <a:defRPr/>
            </a:pPr>
            <a:fld id="{335BA557-CF91-4304-A7D7-19BEF9BAA96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exhibitions</a:t>
            </a:r>
          </a:p>
        </p:txBody>
      </p:sp>
      <p:sp>
        <p:nvSpPr>
          <p:cNvPr id="4" name="Slide Number Placeholder 3"/>
          <p:cNvSpPr>
            <a:spLocks noGrp="1"/>
          </p:cNvSpPr>
          <p:nvPr>
            <p:ph type="sldNum" sz="quarter" idx="5"/>
          </p:nvPr>
        </p:nvSpPr>
        <p:spPr/>
        <p:txBody>
          <a:bodyPr/>
          <a:lstStyle/>
          <a:p>
            <a:pPr>
              <a:defRPr/>
            </a:pPr>
            <a:fld id="{D245D6F3-7964-40D9-BCBF-1FB224A0A62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Historic</a:t>
            </a:r>
            <a:r>
              <a:rPr lang="en-US" baseline="0" dirty="0" smtClean="0"/>
              <a:t> preservation </a:t>
            </a:r>
            <a:r>
              <a:rPr lang="en-US" dirty="0" smtClean="0"/>
              <a:t>education and training</a:t>
            </a:r>
          </a:p>
        </p:txBody>
      </p:sp>
      <p:sp>
        <p:nvSpPr>
          <p:cNvPr id="4" name="Slide Number Placeholder 3"/>
          <p:cNvSpPr>
            <a:spLocks noGrp="1"/>
          </p:cNvSpPr>
          <p:nvPr>
            <p:ph type="sldNum" sz="quarter" idx="5"/>
          </p:nvPr>
        </p:nvSpPr>
        <p:spPr/>
        <p:txBody>
          <a:bodyPr/>
          <a:lstStyle/>
          <a:p>
            <a:pPr>
              <a:defRPr/>
            </a:pPr>
            <a:fld id="{8A2CBF9C-0D89-4CBA-9204-B1AB4D6141C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Archives of important design materials</a:t>
            </a:r>
          </a:p>
        </p:txBody>
      </p:sp>
      <p:sp>
        <p:nvSpPr>
          <p:cNvPr id="4" name="Slide Number Placeholder 3"/>
          <p:cNvSpPr>
            <a:spLocks noGrp="1"/>
          </p:cNvSpPr>
          <p:nvPr>
            <p:ph type="sldNum" sz="quarter" idx="5"/>
          </p:nvPr>
        </p:nvSpPr>
        <p:spPr/>
        <p:txBody>
          <a:bodyPr/>
          <a:lstStyle/>
          <a:p>
            <a:pPr>
              <a:defRPr/>
            </a:pPr>
            <a:fld id="{989DBE2D-B21E-457A-A5EB-2D0391412DB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BD1928-9667-4467-BD4B-732388744344}" type="datetimeFigureOut">
              <a:rPr lang="en-US"/>
              <a:pPr>
                <a:defRPr/>
              </a:pPr>
              <a:t>1/16/14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ACDD8C-CDFC-43CE-9B7F-38CB20EC61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5E3D9B-6324-48FF-BFCA-E7E53FDA9BE6}" type="datetimeFigureOut">
              <a:rPr lang="en-US"/>
              <a:pPr>
                <a:defRPr/>
              </a:pPr>
              <a:t>1/16/14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545A4B-1C80-481D-A835-D337F1C681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632D6D-A045-48E7-9478-FAB5F260E024}" type="datetimeFigureOut">
              <a:rPr lang="en-US"/>
              <a:pPr>
                <a:defRPr/>
              </a:pPr>
              <a:t>1/16/14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CD084-5718-43ED-ACD1-F50B0B1366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BB938-891D-40F6-89D2-78F32E7DBC27}" type="datetimeFigureOut">
              <a:rPr lang="en-US"/>
              <a:pPr>
                <a:defRPr/>
              </a:pPr>
              <a:t>1/16/14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B0F01-F927-4C6B-9811-B1C9F76229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2A2B73-894B-4024-A813-2C1AEF000C7C}" type="datetimeFigureOut">
              <a:rPr lang="en-US"/>
              <a:pPr>
                <a:defRPr/>
              </a:pPr>
              <a:t>1/16/14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C51609-DAFA-4DDA-BEF9-7554FC8AC1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2F7F57-F208-4F01-94B0-5DCE42DEF6A4}" type="datetimeFigureOut">
              <a:rPr lang="en-US"/>
              <a:pPr>
                <a:defRPr/>
              </a:pPr>
              <a:t>1/16/14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AFC3AD-1964-420D-9EED-7DE5E258DC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1D3759-8589-4F38-932B-50B4A00DEC5F}" type="datetimeFigureOut">
              <a:rPr lang="en-US"/>
              <a:pPr>
                <a:defRPr/>
              </a:pPr>
              <a:t>1/16/14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A199F-C048-4C5A-8C50-2C84DCD5AD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32031E-3946-45AC-8585-0A482FEC0810}" type="datetimeFigureOut">
              <a:rPr lang="en-US"/>
              <a:pPr>
                <a:defRPr/>
              </a:pPr>
              <a:t>1/16/14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88FDB3-5409-464D-98DF-722F40A307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34D0D8-2698-4041-BF1D-4D9F3A9DE729}" type="datetimeFigureOut">
              <a:rPr lang="en-US"/>
              <a:pPr>
                <a:defRPr/>
              </a:pPr>
              <a:t>1/16/14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D1EB4F-FED9-492C-8A0A-8ECCE13AC7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60EF27-30D5-4A0C-9947-D578147F196F}" type="datetimeFigureOut">
              <a:rPr lang="en-US"/>
              <a:pPr>
                <a:defRPr/>
              </a:pPr>
              <a:t>1/16/14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A3885D-5BD6-49D8-94DD-96E2535ADF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D01352-DD78-435C-BFE5-58957BB4993F}" type="datetimeFigureOut">
              <a:rPr lang="en-US"/>
              <a:pPr>
                <a:defRPr/>
              </a:pPr>
              <a:t>1/16/14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840FE-6F61-4180-8232-495B5BD187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442C05-2178-4FCE-827B-E5EDB99E86EE}" type="datetimeFigureOut">
              <a:rPr lang="en-US"/>
              <a:pPr>
                <a:defRPr/>
              </a:pPr>
              <a:t>1/16/14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2715895-452B-40E0-B8FB-479713C4A23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91000"/>
            <a:ext cx="6400800" cy="1752600"/>
          </a:xfrm>
        </p:spPr>
        <p:txBody>
          <a:bodyPr rtlCol="0">
            <a:normAutofit lnSpcReduction="10000"/>
          </a:bodyPr>
          <a:lstStyle/>
          <a:p>
            <a:pPr fontAlgn="auto">
              <a:spcAft>
                <a:spcPts val="0"/>
              </a:spcAft>
              <a:defRPr/>
            </a:pPr>
            <a:r>
              <a:rPr lang="en-US" sz="4000" b="1" dirty="0" smtClean="0">
                <a:solidFill>
                  <a:schemeClr val="bg1"/>
                </a:solidFill>
                <a:latin typeface="Arial" pitchFamily="34" charset="0"/>
                <a:cs typeface="Arial" pitchFamily="34" charset="0"/>
              </a:rPr>
              <a:t>NEA Design Program</a:t>
            </a:r>
          </a:p>
          <a:p>
            <a:pPr fontAlgn="auto">
              <a:spcAft>
                <a:spcPts val="0"/>
              </a:spcAft>
              <a:defRPr/>
            </a:pPr>
            <a:r>
              <a:rPr lang="en-US" dirty="0" smtClean="0">
                <a:solidFill>
                  <a:schemeClr val="bg1"/>
                </a:solidFill>
                <a:latin typeface="Arial" pitchFamily="34" charset="0"/>
                <a:cs typeface="Arial" pitchFamily="34" charset="0"/>
              </a:rPr>
              <a:t>Art Works Guidelines Webinar</a:t>
            </a:r>
          </a:p>
          <a:p>
            <a:pPr fontAlgn="auto">
              <a:spcAft>
                <a:spcPts val="0"/>
              </a:spcAft>
              <a:defRPr/>
            </a:pPr>
            <a:r>
              <a:rPr lang="en-US" dirty="0" smtClean="0">
                <a:solidFill>
                  <a:schemeClr val="bg1"/>
                </a:solidFill>
                <a:latin typeface="Arial" pitchFamily="34" charset="0"/>
                <a:cs typeface="Arial" pitchFamily="34" charset="0"/>
              </a:rPr>
              <a:t>Jason Schupbach</a:t>
            </a:r>
          </a:p>
          <a:p>
            <a:pPr fontAlgn="auto">
              <a:spcAft>
                <a:spcPts val="0"/>
              </a:spcAft>
              <a:defRPr/>
            </a:pPr>
            <a:endParaRPr lang="en-US" dirty="0">
              <a:solidFill>
                <a:schemeClr val="bg1"/>
              </a:solidFill>
              <a:latin typeface="Arial" pitchFamily="34" charset="0"/>
              <a:cs typeface="Arial" pitchFamily="34" charset="0"/>
            </a:endParaRPr>
          </a:p>
        </p:txBody>
      </p:sp>
      <p:sp>
        <p:nvSpPr>
          <p:cNvPr id="2052" name="Rectangle 4"/>
          <p:cNvSpPr>
            <a:spLocks noChangeArrowheads="1"/>
          </p:cNvSpPr>
          <p:nvPr/>
        </p:nvSpPr>
        <p:spPr bwMode="auto">
          <a:xfrm>
            <a:off x="1981200" y="6096000"/>
            <a:ext cx="5410200" cy="369888"/>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Apply:  http://arts.gov/grants/organizations-apply</a:t>
            </a:r>
          </a:p>
        </p:txBody>
      </p:sp>
      <p:pic>
        <p:nvPicPr>
          <p:cNvPr id="5" name="Picture 4" descr="artworkslogo.jpg"/>
          <p:cNvPicPr>
            <a:picLocks noChangeAspect="1"/>
          </p:cNvPicPr>
          <p:nvPr/>
        </p:nvPicPr>
        <p:blipFill>
          <a:blip r:embed="rId3" cstate="print"/>
          <a:stretch>
            <a:fillRect/>
          </a:stretch>
        </p:blipFill>
        <p:spPr>
          <a:xfrm>
            <a:off x="1600200" y="557028"/>
            <a:ext cx="5876925" cy="332917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7" name="Picture 2" descr="LRCreative Corridor.jpg"/>
          <p:cNvPicPr>
            <a:picLocks noChangeAspect="1"/>
          </p:cNvPicPr>
          <p:nvPr/>
        </p:nvPicPr>
        <p:blipFill>
          <a:blip r:embed="rId3" cstate="print"/>
          <a:srcRect/>
          <a:stretch>
            <a:fillRect/>
          </a:stretch>
        </p:blipFill>
        <p:spPr bwMode="auto">
          <a:xfrm>
            <a:off x="762000" y="576263"/>
            <a:ext cx="7518400" cy="5638800"/>
          </a:xfrm>
          <a:prstGeom prst="rect">
            <a:avLst/>
          </a:prstGeom>
          <a:noFill/>
          <a:ln w="19050">
            <a:noFill/>
            <a:miter lim="800000"/>
            <a:headEnd/>
            <a:tailEnd/>
          </a:ln>
        </p:spPr>
      </p:pic>
      <p:sp>
        <p:nvSpPr>
          <p:cNvPr id="11268" name="Rectangle 3"/>
          <p:cNvSpPr>
            <a:spLocks noChangeArrowheads="1"/>
          </p:cNvSpPr>
          <p:nvPr/>
        </p:nvSpPr>
        <p:spPr bwMode="auto">
          <a:xfrm>
            <a:off x="5683250" y="6367463"/>
            <a:ext cx="3460750" cy="261937"/>
          </a:xfrm>
          <a:prstGeom prst="rect">
            <a:avLst/>
          </a:prstGeom>
          <a:noFill/>
          <a:ln w="9525">
            <a:noFill/>
            <a:miter lim="800000"/>
            <a:headEnd/>
            <a:tailEnd/>
          </a:ln>
        </p:spPr>
        <p:txBody>
          <a:bodyPr wrap="none">
            <a:spAutoFit/>
          </a:bodyPr>
          <a:lstStyle/>
          <a:p>
            <a:r>
              <a:rPr lang="en-US" sz="1100" i="1" dirty="0"/>
              <a:t>©  University of Arkansas Community Design Center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alpha val="40000"/>
          </a:srgbClr>
        </a:solidFill>
        <a:effectLst/>
      </p:bgPr>
    </p:bg>
    <p:spTree>
      <p:nvGrpSpPr>
        <p:cNvPr id="1" name=""/>
        <p:cNvGrpSpPr/>
        <p:nvPr/>
      </p:nvGrpSpPr>
      <p:grpSpPr>
        <a:xfrm>
          <a:off x="0" y="0"/>
          <a:ext cx="0" cy="0"/>
          <a:chOff x="0" y="0"/>
          <a:chExt cx="0" cy="0"/>
        </a:xfrm>
      </p:grpSpPr>
      <p:sp>
        <p:nvSpPr>
          <p:cNvPr id="6149" name="Content Placeholder 2"/>
          <p:cNvSpPr>
            <a:spLocks noGrp="1"/>
          </p:cNvSpPr>
          <p:nvPr>
            <p:ph idx="1"/>
          </p:nvPr>
        </p:nvSpPr>
        <p:spPr>
          <a:xfrm>
            <a:off x="533400" y="2362200"/>
            <a:ext cx="8229600" cy="685800"/>
          </a:xfrm>
        </p:spPr>
        <p:txBody>
          <a:bodyPr/>
          <a:lstStyle/>
          <a:p>
            <a:pPr>
              <a:buNone/>
            </a:pPr>
            <a:r>
              <a:rPr lang="en-US" sz="2900" b="1" dirty="0" smtClean="0">
                <a:latin typeface="Arial" pitchFamily="34" charset="0"/>
                <a:cs typeface="Arial" pitchFamily="34" charset="0"/>
              </a:rPr>
              <a:t>Works of art</a:t>
            </a:r>
          </a:p>
        </p:txBody>
      </p:sp>
      <p:sp>
        <p:nvSpPr>
          <p:cNvPr id="10" name="Rectangle 9"/>
          <p:cNvSpPr/>
          <p:nvPr/>
        </p:nvSpPr>
        <p:spPr>
          <a:xfrm>
            <a:off x="533400" y="3494782"/>
            <a:ext cx="6248400" cy="538609"/>
          </a:xfrm>
          <a:prstGeom prst="rect">
            <a:avLst/>
          </a:prstGeom>
        </p:spPr>
        <p:txBody>
          <a:bodyPr wrap="square">
            <a:spAutoFit/>
          </a:bodyPr>
          <a:lstStyle/>
          <a:p>
            <a:pPr marL="341313" indent="-341313"/>
            <a:r>
              <a:rPr lang="en-US" sz="2900" b="1" dirty="0"/>
              <a:t>Art works on </a:t>
            </a:r>
            <a:r>
              <a:rPr lang="en-US" sz="2900" b="1" dirty="0" smtClean="0"/>
              <a:t>audiences</a:t>
            </a:r>
            <a:endParaRPr lang="en-US" sz="2900" b="1" dirty="0"/>
          </a:p>
        </p:txBody>
      </p:sp>
      <p:sp>
        <p:nvSpPr>
          <p:cNvPr id="11" name="Rectangle 10"/>
          <p:cNvSpPr/>
          <p:nvPr/>
        </p:nvSpPr>
        <p:spPr>
          <a:xfrm>
            <a:off x="533400" y="4642991"/>
            <a:ext cx="8458200" cy="538609"/>
          </a:xfrm>
          <a:prstGeom prst="rect">
            <a:avLst/>
          </a:prstGeom>
        </p:spPr>
        <p:txBody>
          <a:bodyPr wrap="square">
            <a:spAutoFit/>
          </a:bodyPr>
          <a:lstStyle/>
          <a:p>
            <a:pPr marL="341313" indent="-341313"/>
            <a:r>
              <a:rPr lang="en-US" sz="2900" b="1" dirty="0" smtClean="0"/>
              <a:t>Art </a:t>
            </a:r>
            <a:r>
              <a:rPr lang="en-US" sz="2900" i="1" dirty="0" smtClean="0"/>
              <a:t>is</a:t>
            </a:r>
            <a:r>
              <a:rPr lang="en-US" sz="2900" b="1" dirty="0" smtClean="0"/>
              <a:t> work for the artists and professionals</a:t>
            </a:r>
            <a:endParaRPr lang="en-US" sz="2900" b="1" dirty="0"/>
          </a:p>
        </p:txBody>
      </p:sp>
      <p:sp>
        <p:nvSpPr>
          <p:cNvPr id="8" name="Rectangle 7"/>
          <p:cNvSpPr/>
          <p:nvPr/>
        </p:nvSpPr>
        <p:spPr>
          <a:xfrm>
            <a:off x="0" y="685800"/>
            <a:ext cx="9144000" cy="914400"/>
          </a:xfrm>
          <a:prstGeom prst="rect">
            <a:avLst/>
          </a:prstGeom>
          <a:solidFill>
            <a:schemeClr val="tx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3200" b="1" dirty="0"/>
              <a:t>ART WORKS </a:t>
            </a:r>
            <a:r>
              <a:rPr lang="en-US" sz="3200" dirty="0" smtClean="0"/>
              <a:t>means</a:t>
            </a:r>
            <a:r>
              <a:rPr lang="en-US" sz="3200" b="1" dirty="0" smtClean="0"/>
              <a:t>…</a:t>
            </a:r>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alpha val="40000"/>
          </a:srgbClr>
        </a:solidFill>
        <a:effectLst/>
      </p:bgPr>
    </p:bg>
    <p:spTree>
      <p:nvGrpSpPr>
        <p:cNvPr id="1" name=""/>
        <p:cNvGrpSpPr/>
        <p:nvPr/>
      </p:nvGrpSpPr>
      <p:grpSpPr>
        <a:xfrm>
          <a:off x="0" y="0"/>
          <a:ext cx="0" cy="0"/>
          <a:chOff x="0" y="0"/>
          <a:chExt cx="0" cy="0"/>
        </a:xfrm>
      </p:grpSpPr>
      <p:sp>
        <p:nvSpPr>
          <p:cNvPr id="7173" name="Content Placeholder 2"/>
          <p:cNvSpPr>
            <a:spLocks noGrp="1"/>
          </p:cNvSpPr>
          <p:nvPr>
            <p:ph idx="1"/>
          </p:nvPr>
        </p:nvSpPr>
        <p:spPr>
          <a:xfrm>
            <a:off x="593725" y="2384446"/>
            <a:ext cx="3444875" cy="838200"/>
          </a:xfrm>
        </p:spPr>
        <p:txBody>
          <a:bodyPr/>
          <a:lstStyle/>
          <a:p>
            <a:pPr eaLnBrk="0" hangingPunct="0">
              <a:lnSpc>
                <a:spcPct val="150000"/>
              </a:lnSpc>
              <a:spcBef>
                <a:spcPct val="0"/>
              </a:spcBef>
              <a:buNone/>
              <a:tabLst>
                <a:tab pos="457200" algn="l"/>
              </a:tabLst>
            </a:pPr>
            <a:r>
              <a:rPr lang="en-US" b="1" dirty="0" smtClean="0">
                <a:latin typeface="Arial" pitchFamily="34" charset="0"/>
                <a:ea typeface="Calibri" pitchFamily="34" charset="0"/>
                <a:cs typeface="Arial" pitchFamily="34" charset="0"/>
              </a:rPr>
              <a:t>Creation</a:t>
            </a:r>
            <a:endParaRPr lang="en-US" dirty="0" smtClean="0">
              <a:latin typeface="Arial" pitchFamily="34" charset="0"/>
              <a:ea typeface="Calibri" pitchFamily="34" charset="0"/>
              <a:cs typeface="Arial" pitchFamily="34" charset="0"/>
            </a:endParaRPr>
          </a:p>
        </p:txBody>
      </p:sp>
      <p:sp>
        <p:nvSpPr>
          <p:cNvPr id="7174" name="Content Placeholder 2"/>
          <p:cNvSpPr txBox="1">
            <a:spLocks/>
          </p:cNvSpPr>
          <p:nvPr/>
        </p:nvSpPr>
        <p:spPr bwMode="auto">
          <a:xfrm>
            <a:off x="4556125" y="2384446"/>
            <a:ext cx="3444875" cy="838200"/>
          </a:xfrm>
          <a:prstGeom prst="rect">
            <a:avLst/>
          </a:prstGeom>
          <a:noFill/>
          <a:ln w="9525">
            <a:noFill/>
            <a:miter lim="800000"/>
            <a:headEnd/>
            <a:tailEnd/>
          </a:ln>
        </p:spPr>
        <p:txBody>
          <a:bodyPr/>
          <a:lstStyle/>
          <a:p>
            <a:pPr marL="342900" indent="-342900" eaLnBrk="0" hangingPunct="0">
              <a:lnSpc>
                <a:spcPct val="150000"/>
              </a:lnSpc>
              <a:tabLst>
                <a:tab pos="457200" algn="l"/>
              </a:tabLst>
            </a:pPr>
            <a:r>
              <a:rPr lang="en-US" sz="3200" b="1" dirty="0" smtClean="0">
                <a:ea typeface="Calibri" pitchFamily="34" charset="0"/>
              </a:rPr>
              <a:t>Learning</a:t>
            </a:r>
            <a:endParaRPr lang="en-US" sz="3200" dirty="0">
              <a:ea typeface="Calibri" pitchFamily="34" charset="0"/>
            </a:endParaRPr>
          </a:p>
        </p:txBody>
      </p:sp>
      <p:sp>
        <p:nvSpPr>
          <p:cNvPr id="12" name="Rectangle 11"/>
          <p:cNvSpPr/>
          <p:nvPr/>
        </p:nvSpPr>
        <p:spPr>
          <a:xfrm>
            <a:off x="609600" y="3756046"/>
            <a:ext cx="2643672" cy="739754"/>
          </a:xfrm>
          <a:prstGeom prst="rect">
            <a:avLst/>
          </a:prstGeom>
        </p:spPr>
        <p:txBody>
          <a:bodyPr wrap="none">
            <a:spAutoFit/>
          </a:bodyPr>
          <a:lstStyle/>
          <a:p>
            <a:pPr marL="341313" indent="-341313" eaLnBrk="0" hangingPunct="0">
              <a:lnSpc>
                <a:spcPct val="150000"/>
              </a:lnSpc>
              <a:tabLst>
                <a:tab pos="457200" algn="l"/>
              </a:tabLst>
            </a:pPr>
            <a:r>
              <a:rPr lang="en-US" sz="3200" b="1" dirty="0">
                <a:ea typeface="Calibri" pitchFamily="34" charset="0"/>
              </a:rPr>
              <a:t>Engagement</a:t>
            </a:r>
            <a:endParaRPr lang="en-US" sz="3200" dirty="0">
              <a:ea typeface="Calibri" pitchFamily="34" charset="0"/>
            </a:endParaRPr>
          </a:p>
        </p:txBody>
      </p:sp>
      <p:sp>
        <p:nvSpPr>
          <p:cNvPr id="13" name="Content Placeholder 2"/>
          <p:cNvSpPr txBox="1">
            <a:spLocks/>
          </p:cNvSpPr>
          <p:nvPr/>
        </p:nvSpPr>
        <p:spPr bwMode="auto">
          <a:xfrm>
            <a:off x="4572000" y="3733800"/>
            <a:ext cx="3444875" cy="838200"/>
          </a:xfrm>
          <a:prstGeom prst="rect">
            <a:avLst/>
          </a:prstGeom>
          <a:noFill/>
          <a:ln w="9525">
            <a:noFill/>
            <a:miter lim="800000"/>
            <a:headEnd/>
            <a:tailEnd/>
          </a:ln>
        </p:spPr>
        <p:txBody>
          <a:bodyPr/>
          <a:lstStyle/>
          <a:p>
            <a:pPr marL="342900" indent="-342900" eaLnBrk="0" hangingPunct="0">
              <a:lnSpc>
                <a:spcPct val="150000"/>
              </a:lnSpc>
              <a:tabLst>
                <a:tab pos="457200" algn="l"/>
              </a:tabLst>
            </a:pPr>
            <a:r>
              <a:rPr lang="en-US" sz="3200" b="1" dirty="0" smtClean="0">
                <a:ea typeface="Calibri" pitchFamily="34" charset="0"/>
              </a:rPr>
              <a:t>Livability</a:t>
            </a:r>
            <a:endParaRPr lang="en-US" sz="3200" dirty="0">
              <a:ea typeface="Calibri" pitchFamily="34" charset="0"/>
            </a:endParaRPr>
          </a:p>
        </p:txBody>
      </p:sp>
      <p:sp>
        <p:nvSpPr>
          <p:cNvPr id="7" name="Rectangle 6"/>
          <p:cNvSpPr/>
          <p:nvPr/>
        </p:nvSpPr>
        <p:spPr>
          <a:xfrm>
            <a:off x="0" y="685800"/>
            <a:ext cx="9144000" cy="914400"/>
          </a:xfrm>
          <a:prstGeom prst="rect">
            <a:avLst/>
          </a:prstGeom>
          <a:solidFill>
            <a:schemeClr val="tx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p:cNvSpPr>
            <a:spLocks noChangeArrowheads="1"/>
          </p:cNvSpPr>
          <p:nvPr/>
        </p:nvSpPr>
        <p:spPr bwMode="auto">
          <a:xfrm>
            <a:off x="304800" y="1066800"/>
            <a:ext cx="8610600" cy="228600"/>
          </a:xfrm>
          <a:prstGeom prst="rect">
            <a:avLst/>
          </a:prstGeom>
          <a:noFill/>
          <a:ln w="9525">
            <a:noFill/>
            <a:miter lim="800000"/>
            <a:headEnd/>
            <a:tailEnd/>
          </a:ln>
        </p:spPr>
        <p:txBody>
          <a:bodyPr anchor="ctr"/>
          <a:lstStyle/>
          <a:p>
            <a:r>
              <a:rPr lang="en-US" sz="3200" b="1" dirty="0"/>
              <a:t>ART WORKS </a:t>
            </a:r>
            <a:r>
              <a:rPr lang="en-US" sz="3200" dirty="0" smtClean="0"/>
              <a:t>supports four outcomes…</a:t>
            </a:r>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alpha val="4000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7" name="Picture 5" descr="C:\Users\hughesj\Desktop\AW Photo Permissions\Project  H\studioh27.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8" name="Rectangle 7"/>
            <p:cNvSpPr/>
            <p:nvPr/>
          </p:nvSpPr>
          <p:spPr>
            <a:xfrm>
              <a:off x="7543800" y="6477000"/>
              <a:ext cx="1425575" cy="261938"/>
            </a:xfrm>
            <a:prstGeom prst="rect">
              <a:avLst/>
            </a:prstGeom>
          </p:spPr>
          <p:txBody>
            <a:bodyPr wrap="none">
              <a:spAutoFit/>
            </a:bodyPr>
            <a:lstStyle/>
            <a:p>
              <a:pPr>
                <a:defRPr/>
              </a:pPr>
              <a:r>
                <a:rPr lang="en-US" sz="1100" i="1" dirty="0"/>
                <a:t>©  </a:t>
              </a:r>
              <a:r>
                <a:rPr lang="en-US" sz="1100" i="1" dirty="0">
                  <a:solidFill>
                    <a:schemeClr val="tx1">
                      <a:lumMod val="95000"/>
                      <a:lumOff val="5000"/>
                    </a:schemeClr>
                  </a:solidFill>
                </a:rPr>
                <a:t>Project H Design</a:t>
              </a:r>
            </a:p>
          </p:txBody>
        </p:sp>
      </p:grpSp>
      <p:sp>
        <p:nvSpPr>
          <p:cNvPr id="8197" name="Content Placeholder 2"/>
          <p:cNvSpPr>
            <a:spLocks noGrp="1"/>
          </p:cNvSpPr>
          <p:nvPr>
            <p:ph idx="1"/>
          </p:nvPr>
        </p:nvSpPr>
        <p:spPr>
          <a:xfrm>
            <a:off x="1066800" y="1981200"/>
            <a:ext cx="6950075" cy="1447800"/>
          </a:xfrm>
        </p:spPr>
        <p:txBody>
          <a:bodyPr/>
          <a:lstStyle/>
          <a:p>
            <a:pPr algn="ctr" eaLnBrk="0" hangingPunct="0">
              <a:lnSpc>
                <a:spcPct val="150000"/>
              </a:lnSpc>
              <a:spcBef>
                <a:spcPct val="0"/>
              </a:spcBef>
              <a:buFont typeface="Arial" pitchFamily="34" charset="0"/>
              <a:buNone/>
              <a:tabLst>
                <a:tab pos="457200" algn="l"/>
              </a:tabLst>
            </a:pPr>
            <a:r>
              <a:rPr lang="en-US" sz="6500" b="1" i="1" dirty="0" smtClean="0">
                <a:latin typeface="Lithos Pro Regular" pitchFamily="82" charset="0"/>
                <a:ea typeface="Calibri" pitchFamily="34" charset="0"/>
                <a:cs typeface="Arial" pitchFamily="34" charset="0"/>
              </a:rPr>
              <a:t>INNOVATION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0021">
            <a:alpha val="40000"/>
          </a:srgbClr>
        </a:solidFill>
        <a:effectLst/>
      </p:bgPr>
    </p:bg>
    <p:spTree>
      <p:nvGrpSpPr>
        <p:cNvPr id="1" name=""/>
        <p:cNvGrpSpPr/>
        <p:nvPr/>
      </p:nvGrpSpPr>
      <p:grpSpPr>
        <a:xfrm>
          <a:off x="0" y="0"/>
          <a:ext cx="0" cy="0"/>
          <a:chOff x="0" y="0"/>
          <a:chExt cx="0" cy="0"/>
        </a:xfrm>
      </p:grpSpPr>
      <p:sp>
        <p:nvSpPr>
          <p:cNvPr id="14" name="Rectangle 13"/>
          <p:cNvSpPr/>
          <p:nvPr/>
        </p:nvSpPr>
        <p:spPr>
          <a:xfrm>
            <a:off x="0" y="685800"/>
            <a:ext cx="9144000" cy="914400"/>
          </a:xfrm>
          <a:prstGeom prst="rect">
            <a:avLst/>
          </a:prstGeom>
          <a:solidFill>
            <a:srgbClr val="A500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Content Placeholder 2"/>
          <p:cNvSpPr>
            <a:spLocks noGrp="1"/>
          </p:cNvSpPr>
          <p:nvPr>
            <p:ph idx="1"/>
          </p:nvPr>
        </p:nvSpPr>
        <p:spPr>
          <a:xfrm>
            <a:off x="533400" y="3048000"/>
            <a:ext cx="8458200" cy="533400"/>
          </a:xfrm>
        </p:spPr>
        <p:txBody>
          <a:bodyPr/>
          <a:lstStyle/>
          <a:p>
            <a:pPr marL="342900" lvl="1" indent="-342900">
              <a:buFont typeface="Arial" pitchFamily="34" charset="0"/>
              <a:buChar char="•"/>
            </a:pPr>
            <a:r>
              <a:rPr lang="en-US" sz="2500" b="1" dirty="0" smtClean="0">
                <a:latin typeface="Arial" pitchFamily="34" charset="0"/>
                <a:cs typeface="Arial" pitchFamily="34" charset="0"/>
              </a:rPr>
              <a:t>Nonprofit, tax-exempt 501(c)(3), U.S. organizations</a:t>
            </a:r>
          </a:p>
        </p:txBody>
      </p:sp>
      <p:sp>
        <p:nvSpPr>
          <p:cNvPr id="9222"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a:t>ART WORKS Eligibility Requirements</a:t>
            </a:r>
            <a:endParaRPr lang="en-US" sz="2200" dirty="0"/>
          </a:p>
        </p:txBody>
      </p:sp>
      <p:sp>
        <p:nvSpPr>
          <p:cNvPr id="10" name="Rectangle 9"/>
          <p:cNvSpPr/>
          <p:nvPr/>
        </p:nvSpPr>
        <p:spPr>
          <a:xfrm>
            <a:off x="1447800" y="2057400"/>
            <a:ext cx="6083717" cy="707886"/>
          </a:xfrm>
          <a:prstGeom prst="rect">
            <a:avLst/>
          </a:prstGeom>
        </p:spPr>
        <p:txBody>
          <a:bodyPr wrap="none">
            <a:spAutoFit/>
          </a:bodyPr>
          <a:lstStyle/>
          <a:p>
            <a:pPr>
              <a:buFont typeface="Arial" pitchFamily="34" charset="0"/>
              <a:buNone/>
            </a:pPr>
            <a:r>
              <a:rPr lang="en-US" sz="4000" b="1" dirty="0"/>
              <a:t>Eligible applicants </a:t>
            </a:r>
            <a:r>
              <a:rPr lang="en-US" sz="4000" dirty="0"/>
              <a:t>are…</a:t>
            </a:r>
          </a:p>
        </p:txBody>
      </p:sp>
      <p:sp>
        <p:nvSpPr>
          <p:cNvPr id="11" name="Content Placeholder 2"/>
          <p:cNvSpPr txBox="1">
            <a:spLocks/>
          </p:cNvSpPr>
          <p:nvPr/>
        </p:nvSpPr>
        <p:spPr bwMode="auto">
          <a:xfrm>
            <a:off x="533400" y="3657600"/>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1" i="0" u="none" strike="noStrike" kern="1200" cap="none" spc="0" normalizeH="0" baseline="0" noProof="0" dirty="0" smtClean="0">
                <a:ln>
                  <a:noFill/>
                </a:ln>
                <a:effectLst/>
                <a:uLnTx/>
                <a:uFillTx/>
                <a:latin typeface="Arial" pitchFamily="34" charset="0"/>
                <a:ea typeface="+mn-ea"/>
                <a:cs typeface="Arial" pitchFamily="34" charset="0"/>
              </a:rPr>
              <a:t>Units of state or local government</a:t>
            </a:r>
          </a:p>
        </p:txBody>
      </p:sp>
      <p:sp>
        <p:nvSpPr>
          <p:cNvPr id="12" name="Content Placeholder 2"/>
          <p:cNvSpPr txBox="1">
            <a:spLocks/>
          </p:cNvSpPr>
          <p:nvPr/>
        </p:nvSpPr>
        <p:spPr bwMode="auto">
          <a:xfrm>
            <a:off x="533400" y="4267200"/>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1" i="0" u="none" strike="noStrike" kern="1200" cap="none" spc="0" normalizeH="0" baseline="0" noProof="0" dirty="0" smtClean="0">
                <a:ln>
                  <a:noFill/>
                </a:ln>
                <a:effectLst/>
                <a:uLnTx/>
                <a:uFillTx/>
                <a:latin typeface="Arial" pitchFamily="34" charset="0"/>
                <a:ea typeface="+mn-ea"/>
                <a:cs typeface="Arial" pitchFamily="34" charset="0"/>
              </a:rPr>
              <a:t>Federally recognized tribal communities or tribes</a:t>
            </a:r>
          </a:p>
        </p:txBody>
      </p:sp>
      <p:sp>
        <p:nvSpPr>
          <p:cNvPr id="13" name="Content Placeholder 2"/>
          <p:cNvSpPr txBox="1">
            <a:spLocks/>
          </p:cNvSpPr>
          <p:nvPr/>
        </p:nvSpPr>
        <p:spPr bwMode="auto">
          <a:xfrm>
            <a:off x="533400" y="52578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ctr" defTabSz="914400" rtl="0" eaLnBrk="1" fontAlgn="base" latinLnBrk="0" hangingPunct="1">
              <a:lnSpc>
                <a:spcPct val="100000"/>
              </a:lnSpc>
              <a:spcBef>
                <a:spcPct val="20000"/>
              </a:spcBef>
              <a:spcAft>
                <a:spcPct val="0"/>
              </a:spcAft>
              <a:buClrTx/>
              <a:buSzTx/>
              <a:tabLst/>
              <a:defRPr/>
            </a:pPr>
            <a:r>
              <a:rPr kumimoji="0" lang="en-US" sz="2500" b="1" i="1" u="none" strike="noStrike" kern="1200" cap="none" spc="0" normalizeH="0" baseline="0" noProof="0" dirty="0" smtClean="0">
                <a:ln>
                  <a:noFill/>
                </a:ln>
                <a:effectLst/>
                <a:uLnTx/>
                <a:uFillTx/>
                <a:latin typeface="Arial" pitchFamily="34" charset="0"/>
                <a:ea typeface="+mn-ea"/>
                <a:cs typeface="Arial" pitchFamily="34" charset="0"/>
              </a:rPr>
              <a:t>with a 3-year history of programming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0021">
            <a:alpha val="40000"/>
          </a:srgbClr>
        </a:solidFill>
        <a:effectLst/>
      </p:bgPr>
    </p:bg>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3400" y="2057400"/>
            <a:ext cx="8458200" cy="1066800"/>
          </a:xfrm>
        </p:spPr>
        <p:txBody>
          <a:bodyPr/>
          <a:lstStyle/>
          <a:p>
            <a:pPr marL="0" indent="0">
              <a:buNone/>
            </a:pPr>
            <a:r>
              <a:rPr lang="en-US" sz="2800" dirty="0" smtClean="0">
                <a:latin typeface="Arial" pitchFamily="34" charset="0"/>
                <a:cs typeface="Arial" pitchFamily="34" charset="0"/>
              </a:rPr>
              <a:t>Organizations may </a:t>
            </a:r>
            <a:r>
              <a:rPr lang="en-US" sz="2800" b="1" dirty="0" smtClean="0">
                <a:latin typeface="Arial" pitchFamily="34" charset="0"/>
                <a:cs typeface="Arial" pitchFamily="34" charset="0"/>
              </a:rPr>
              <a:t>submit only one application </a:t>
            </a:r>
            <a:r>
              <a:rPr lang="en-US" sz="2800" dirty="0" smtClean="0">
                <a:latin typeface="Arial" pitchFamily="34" charset="0"/>
                <a:cs typeface="Arial" pitchFamily="34" charset="0"/>
              </a:rPr>
              <a:t>under the Art Works, </a:t>
            </a:r>
            <a:r>
              <a:rPr lang="en-US" sz="2800" b="1" dirty="0" smtClean="0">
                <a:latin typeface="Arial" pitchFamily="34" charset="0"/>
                <a:cs typeface="Arial" pitchFamily="34" charset="0"/>
              </a:rPr>
              <a:t>except</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for</a:t>
            </a:r>
            <a:r>
              <a:rPr lang="en-US" sz="2800" dirty="0" smtClean="0">
                <a:latin typeface="Arial" pitchFamily="34" charset="0"/>
                <a:cs typeface="Arial" pitchFamily="34" charset="0"/>
              </a:rPr>
              <a:t>:</a:t>
            </a:r>
          </a:p>
        </p:txBody>
      </p:sp>
      <p:sp>
        <p:nvSpPr>
          <p:cNvPr id="7" name="Rectangle 6"/>
          <p:cNvSpPr/>
          <p:nvPr/>
        </p:nvSpPr>
        <p:spPr>
          <a:xfrm>
            <a:off x="304800" y="3332946"/>
            <a:ext cx="7467600" cy="477054"/>
          </a:xfrm>
          <a:prstGeom prst="rect">
            <a:avLst/>
          </a:prstGeom>
        </p:spPr>
        <p:txBody>
          <a:bodyPr wrap="square">
            <a:spAutoFit/>
          </a:bodyPr>
          <a:lstStyle/>
          <a:p>
            <a:pPr marL="801688" lvl="1" indent="-344488">
              <a:buFont typeface="Arial" pitchFamily="34" charset="0"/>
              <a:buChar char="•"/>
            </a:pPr>
            <a:r>
              <a:rPr lang="en-US" sz="2500" b="1" dirty="0"/>
              <a:t>Applicants to Media Arts (July deadline</a:t>
            </a:r>
            <a:r>
              <a:rPr lang="en-US" sz="2500" b="1" dirty="0" smtClean="0"/>
              <a:t>)</a:t>
            </a:r>
            <a:endParaRPr lang="en-US" sz="2500" b="1" dirty="0"/>
          </a:p>
        </p:txBody>
      </p:sp>
      <p:sp>
        <p:nvSpPr>
          <p:cNvPr id="8" name="Rectangle 7"/>
          <p:cNvSpPr/>
          <p:nvPr/>
        </p:nvSpPr>
        <p:spPr>
          <a:xfrm>
            <a:off x="304800" y="4094946"/>
            <a:ext cx="8153400" cy="477054"/>
          </a:xfrm>
          <a:prstGeom prst="rect">
            <a:avLst/>
          </a:prstGeom>
        </p:spPr>
        <p:txBody>
          <a:bodyPr wrap="square">
            <a:spAutoFit/>
          </a:bodyPr>
          <a:lstStyle/>
          <a:p>
            <a:pPr marL="801688" lvl="1" indent="-344488">
              <a:buFont typeface="Arial" pitchFamily="34" charset="0"/>
              <a:buChar char="•"/>
            </a:pPr>
            <a:r>
              <a:rPr lang="en-US" sz="2500" b="1" dirty="0" smtClean="0"/>
              <a:t>Applications to Our Town (January deadline)</a:t>
            </a:r>
            <a:endParaRPr lang="en-US" sz="2500" b="1" dirty="0"/>
          </a:p>
        </p:txBody>
      </p:sp>
      <p:sp>
        <p:nvSpPr>
          <p:cNvPr id="9" name="Rectangle 8"/>
          <p:cNvSpPr/>
          <p:nvPr/>
        </p:nvSpPr>
        <p:spPr>
          <a:xfrm>
            <a:off x="0" y="685800"/>
            <a:ext cx="9144000" cy="914400"/>
          </a:xfrm>
          <a:prstGeom prst="rect">
            <a:avLst/>
          </a:prstGeom>
          <a:solidFill>
            <a:srgbClr val="A500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a:t>ART WORKS </a:t>
            </a:r>
            <a:r>
              <a:rPr lang="en-US" sz="2200" b="1" dirty="0" smtClean="0"/>
              <a:t>Application Limits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0021">
            <a:alpha val="35000"/>
          </a:srgbClr>
        </a:solidFill>
        <a:effectLst/>
      </p:bgPr>
    </p:bg>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04800" y="1981200"/>
            <a:ext cx="8458200" cy="762000"/>
          </a:xfrm>
        </p:spPr>
        <p:txBody>
          <a:bodyPr/>
          <a:lstStyle/>
          <a:p>
            <a:pPr>
              <a:lnSpc>
                <a:spcPct val="150000"/>
              </a:lnSpc>
              <a:spcBef>
                <a:spcPct val="0"/>
              </a:spcBef>
              <a:tabLst>
                <a:tab pos="457200" algn="l"/>
              </a:tabLst>
            </a:pPr>
            <a:r>
              <a:rPr lang="en-US" sz="2500" b="1" dirty="0" smtClean="0">
                <a:latin typeface="Arial" pitchFamily="34" charset="0"/>
                <a:ea typeface="Calibri" pitchFamily="34" charset="0"/>
                <a:cs typeface="Arial" pitchFamily="34" charset="0"/>
              </a:rPr>
              <a:t>Grants range from $10,000 to $100,000</a:t>
            </a:r>
          </a:p>
        </p:txBody>
      </p:sp>
      <p:sp>
        <p:nvSpPr>
          <p:cNvPr id="7" name="Rectangle 6"/>
          <p:cNvSpPr/>
          <p:nvPr/>
        </p:nvSpPr>
        <p:spPr>
          <a:xfrm>
            <a:off x="304800" y="3821423"/>
            <a:ext cx="7467600" cy="598177"/>
          </a:xfrm>
          <a:prstGeom prst="rect">
            <a:avLst/>
          </a:prstGeom>
        </p:spPr>
        <p:txBody>
          <a:bodyPr wrap="square">
            <a:spAutoFit/>
          </a:bodyPr>
          <a:lstStyle/>
          <a:p>
            <a:pPr marL="341313" indent="-341313">
              <a:lnSpc>
                <a:spcPct val="150000"/>
              </a:lnSpc>
              <a:buFont typeface="Arial" pitchFamily="34" charset="0"/>
              <a:buChar char="•"/>
              <a:tabLst>
                <a:tab pos="457200" algn="l"/>
              </a:tabLst>
            </a:pPr>
            <a:r>
              <a:rPr lang="en-US" sz="2500" b="1" dirty="0" smtClean="0">
                <a:ea typeface="Calibri" pitchFamily="34" charset="0"/>
              </a:rPr>
              <a:t>Grants require a one-to-one match</a:t>
            </a:r>
            <a:endParaRPr lang="en-US" sz="2500" b="1" dirty="0">
              <a:ea typeface="Calibri" pitchFamily="34" charset="0"/>
            </a:endParaRPr>
          </a:p>
        </p:txBody>
      </p:sp>
      <p:sp>
        <p:nvSpPr>
          <p:cNvPr id="8" name="Rectangle 7"/>
          <p:cNvSpPr/>
          <p:nvPr/>
        </p:nvSpPr>
        <p:spPr>
          <a:xfrm>
            <a:off x="304800" y="4659623"/>
            <a:ext cx="8610600" cy="598177"/>
          </a:xfrm>
          <a:prstGeom prst="rect">
            <a:avLst/>
          </a:prstGeom>
        </p:spPr>
        <p:txBody>
          <a:bodyPr wrap="square">
            <a:spAutoFit/>
          </a:bodyPr>
          <a:lstStyle/>
          <a:p>
            <a:pPr marL="341313" indent="-341313">
              <a:lnSpc>
                <a:spcPct val="150000"/>
              </a:lnSpc>
              <a:buFont typeface="Arial" pitchFamily="34" charset="0"/>
              <a:buChar char="•"/>
              <a:tabLst>
                <a:tab pos="457200" algn="l"/>
              </a:tabLst>
            </a:pPr>
            <a:r>
              <a:rPr lang="en-US" sz="2500" b="1" dirty="0">
                <a:ea typeface="Calibri" pitchFamily="34" charset="0"/>
              </a:rPr>
              <a:t>Average Design </a:t>
            </a:r>
            <a:r>
              <a:rPr lang="en-US" sz="2500" b="1" dirty="0" smtClean="0">
                <a:ea typeface="Calibri" pitchFamily="34" charset="0"/>
              </a:rPr>
              <a:t>grants </a:t>
            </a:r>
            <a:r>
              <a:rPr lang="en-US" sz="2500" b="1" dirty="0">
                <a:ea typeface="Calibri" pitchFamily="34" charset="0"/>
              </a:rPr>
              <a:t>range </a:t>
            </a:r>
            <a:r>
              <a:rPr lang="en-US" sz="2500" b="1" dirty="0" smtClean="0">
                <a:ea typeface="Calibri" pitchFamily="34" charset="0"/>
              </a:rPr>
              <a:t>from </a:t>
            </a:r>
            <a:r>
              <a:rPr lang="en-US" sz="2500" b="1" dirty="0">
                <a:ea typeface="Calibri" pitchFamily="34" charset="0"/>
              </a:rPr>
              <a:t>$30,000 to $40,000</a:t>
            </a:r>
          </a:p>
        </p:txBody>
      </p:sp>
      <p:sp>
        <p:nvSpPr>
          <p:cNvPr id="9" name="Content Placeholder 2"/>
          <p:cNvSpPr txBox="1">
            <a:spLocks/>
          </p:cNvSpPr>
          <p:nvPr/>
        </p:nvSpPr>
        <p:spPr bwMode="auto">
          <a:xfrm>
            <a:off x="304800" y="2895600"/>
            <a:ext cx="8458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Char char="•"/>
              <a:tabLst>
                <a:tab pos="457200" algn="l"/>
              </a:tabLst>
              <a:defRPr/>
            </a:pPr>
            <a:r>
              <a:rPr kumimoji="0" lang="en-US" sz="2500" b="1" i="0" u="none" strike="noStrike" kern="1200" cap="none" spc="0" normalizeH="0" baseline="0" noProof="0" dirty="0" smtClean="0">
                <a:ln>
                  <a:noFill/>
                </a:ln>
                <a:effectLst/>
                <a:uLnTx/>
                <a:uFillTx/>
                <a:latin typeface="Arial" pitchFamily="34" charset="0"/>
                <a:ea typeface="Calibri" pitchFamily="34" charset="0"/>
                <a:cs typeface="Arial" pitchFamily="34" charset="0"/>
              </a:rPr>
              <a:t>Grants must be at least $10,000</a:t>
            </a:r>
          </a:p>
        </p:txBody>
      </p:sp>
      <p:sp>
        <p:nvSpPr>
          <p:cNvPr id="10" name="Rectangle 9"/>
          <p:cNvSpPr/>
          <p:nvPr/>
        </p:nvSpPr>
        <p:spPr>
          <a:xfrm>
            <a:off x="0" y="685800"/>
            <a:ext cx="9144000" cy="914400"/>
          </a:xfrm>
          <a:prstGeom prst="rect">
            <a:avLst/>
          </a:prstGeom>
          <a:solidFill>
            <a:srgbClr val="A500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a:t>ART WORKS </a:t>
            </a:r>
            <a:r>
              <a:rPr lang="en-US" sz="2200" b="1" dirty="0" smtClean="0"/>
              <a:t>Grant Amounts</a:t>
            </a:r>
            <a:endParaRPr lang="en-US" sz="2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0021">
            <a:alpha val="35000"/>
          </a:srgbClr>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898525" y="1828800"/>
            <a:ext cx="3444875" cy="838200"/>
          </a:xfrm>
        </p:spPr>
        <p:txBody>
          <a:bodyPr/>
          <a:lstStyle/>
          <a:p>
            <a:pPr eaLnBrk="0" hangingPunct="0">
              <a:lnSpc>
                <a:spcPct val="150000"/>
              </a:lnSpc>
              <a:spcBef>
                <a:spcPct val="0"/>
              </a:spcBef>
              <a:tabLst>
                <a:tab pos="457200" algn="l"/>
              </a:tabLst>
            </a:pPr>
            <a:r>
              <a:rPr lang="en-US" sz="2000" dirty="0" smtClean="0">
                <a:latin typeface="Arial" pitchFamily="34" charset="0"/>
                <a:ea typeface="Calibri" pitchFamily="34" charset="0"/>
                <a:cs typeface="Arial" pitchFamily="34" charset="0"/>
              </a:rPr>
              <a:t>General operating or seasonal support</a:t>
            </a:r>
          </a:p>
        </p:txBody>
      </p:sp>
      <p:sp>
        <p:nvSpPr>
          <p:cNvPr id="12" name="Content Placeholder 2"/>
          <p:cNvSpPr txBox="1">
            <a:spLocks/>
          </p:cNvSpPr>
          <p:nvPr/>
        </p:nvSpPr>
        <p:spPr bwMode="auto">
          <a:xfrm>
            <a:off x="914400" y="3352800"/>
            <a:ext cx="3444875" cy="609600"/>
          </a:xfrm>
          <a:prstGeom prst="rect">
            <a:avLst/>
          </a:prstGeom>
          <a:noFill/>
          <a:ln w="9525">
            <a:noFill/>
            <a:miter lim="800000"/>
            <a:headEnd/>
            <a:tailEnd/>
          </a:ln>
        </p:spPr>
        <p:txBody>
          <a:bodyPr/>
          <a:lstStyle/>
          <a:p>
            <a:pPr marL="342900" indent="-342900" eaLnBrk="0" hangingPunct="0">
              <a:lnSpc>
                <a:spcPct val="150000"/>
              </a:lnSpc>
              <a:buFont typeface="Arial" pitchFamily="34" charset="0"/>
              <a:buChar char="•"/>
              <a:tabLst>
                <a:tab pos="457200" algn="l"/>
              </a:tabLst>
            </a:pPr>
            <a:r>
              <a:rPr lang="en-US" sz="2000" dirty="0" smtClean="0">
                <a:ea typeface="Calibri" pitchFamily="34" charset="0"/>
              </a:rPr>
              <a:t>Individual schools</a:t>
            </a:r>
            <a:endParaRPr lang="en-US" sz="2000" dirty="0">
              <a:ea typeface="Calibri" pitchFamily="34" charset="0"/>
            </a:endParaRPr>
          </a:p>
        </p:txBody>
      </p:sp>
      <p:sp>
        <p:nvSpPr>
          <p:cNvPr id="13" name="Rectangle 12"/>
          <p:cNvSpPr/>
          <p:nvPr/>
        </p:nvSpPr>
        <p:spPr>
          <a:xfrm>
            <a:off x="914400" y="2819400"/>
            <a:ext cx="1743106" cy="553998"/>
          </a:xfrm>
          <a:prstGeom prst="rect">
            <a:avLst/>
          </a:prstGeom>
        </p:spPr>
        <p:txBody>
          <a:bodyPr wrap="none">
            <a:spAutoFit/>
          </a:bodyPr>
          <a:lstStyle/>
          <a:p>
            <a:pPr marL="341313" indent="-341313" eaLnBrk="0" hangingPunct="0">
              <a:lnSpc>
                <a:spcPct val="150000"/>
              </a:lnSpc>
              <a:buFont typeface="Arial" pitchFamily="34" charset="0"/>
              <a:buChar char="•"/>
              <a:tabLst>
                <a:tab pos="457200" algn="l"/>
              </a:tabLst>
            </a:pPr>
            <a:r>
              <a:rPr lang="en-US" sz="2000" dirty="0" smtClean="0">
                <a:ea typeface="Calibri" pitchFamily="34" charset="0"/>
              </a:rPr>
              <a:t>Individuals</a:t>
            </a:r>
            <a:endParaRPr lang="en-US" sz="2000" dirty="0">
              <a:ea typeface="Calibri" pitchFamily="34" charset="0"/>
            </a:endParaRPr>
          </a:p>
        </p:txBody>
      </p:sp>
      <p:sp>
        <p:nvSpPr>
          <p:cNvPr id="14" name="Content Placeholder 2"/>
          <p:cNvSpPr txBox="1">
            <a:spLocks/>
          </p:cNvSpPr>
          <p:nvPr/>
        </p:nvSpPr>
        <p:spPr bwMode="auto">
          <a:xfrm>
            <a:off x="4632325" y="3886200"/>
            <a:ext cx="3444875" cy="914400"/>
          </a:xfrm>
          <a:prstGeom prst="rect">
            <a:avLst/>
          </a:prstGeom>
          <a:noFill/>
          <a:ln w="9525">
            <a:noFill/>
            <a:miter lim="800000"/>
            <a:headEnd/>
            <a:tailEnd/>
          </a:ln>
        </p:spPr>
        <p:txBody>
          <a:bodyPr/>
          <a:lstStyle/>
          <a:p>
            <a:pPr marL="342900" indent="-342900" eaLnBrk="0" hangingPunct="0">
              <a:lnSpc>
                <a:spcPct val="150000"/>
              </a:lnSpc>
              <a:buFont typeface="Arial" pitchFamily="34" charset="0"/>
              <a:buChar char="•"/>
              <a:tabLst>
                <a:tab pos="457200" algn="l"/>
              </a:tabLst>
            </a:pPr>
            <a:r>
              <a:rPr lang="en-US" sz="2000" dirty="0" smtClean="0">
                <a:ea typeface="Calibri" pitchFamily="34" charset="0"/>
              </a:rPr>
              <a:t>Facility construction, purchase, or renovation</a:t>
            </a:r>
            <a:endParaRPr lang="en-US" sz="2000" dirty="0">
              <a:ea typeface="Calibri" pitchFamily="34" charset="0"/>
            </a:endParaRPr>
          </a:p>
        </p:txBody>
      </p:sp>
      <p:sp>
        <p:nvSpPr>
          <p:cNvPr id="15" name="Content Placeholder 2"/>
          <p:cNvSpPr txBox="1">
            <a:spLocks/>
          </p:cNvSpPr>
          <p:nvPr/>
        </p:nvSpPr>
        <p:spPr bwMode="auto">
          <a:xfrm>
            <a:off x="4616450" y="1828800"/>
            <a:ext cx="3444875"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0"/>
              </a:spcBef>
              <a:spcAft>
                <a:spcPct val="0"/>
              </a:spcAft>
              <a:buClrTx/>
              <a:buSzTx/>
              <a:buFont typeface="Arial" pitchFamily="34" charset="0"/>
              <a:buChar char="•"/>
              <a:tabLst>
                <a:tab pos="457200" algn="l"/>
              </a:tabLst>
              <a:defRPr/>
            </a:pPr>
            <a:r>
              <a:rPr kumimoji="0" lang="en-US" sz="2000" i="0" u="none" strike="noStrike" kern="1200" cap="none" spc="0" normalizeH="0" baseline="0" noProof="0" dirty="0" smtClean="0">
                <a:ln>
                  <a:noFill/>
                </a:ln>
                <a:effectLst/>
                <a:uLnTx/>
                <a:uFillTx/>
                <a:latin typeface="Arial" pitchFamily="34" charset="0"/>
                <a:ea typeface="Calibri" pitchFamily="34" charset="0"/>
                <a:cs typeface="Arial" pitchFamily="34" charset="0"/>
              </a:rPr>
              <a:t>Commercial,</a:t>
            </a:r>
            <a:r>
              <a:rPr kumimoji="0" lang="en-US" sz="2000" i="0" u="none" strike="noStrike" kern="1200" cap="none" spc="0" normalizeH="0" noProof="0" dirty="0" smtClean="0">
                <a:ln>
                  <a:noFill/>
                </a:ln>
                <a:effectLst/>
                <a:uLnTx/>
                <a:uFillTx/>
                <a:latin typeface="Arial" pitchFamily="34" charset="0"/>
                <a:ea typeface="Calibri" pitchFamily="34" charset="0"/>
                <a:cs typeface="Arial" pitchFamily="34" charset="0"/>
              </a:rPr>
              <a:t> for-profit enterprises</a:t>
            </a:r>
            <a:endParaRPr kumimoji="0" lang="en-US" sz="2000" i="0" u="none" strike="noStrike" kern="1200" cap="none" spc="0" normalizeH="0" baseline="0" noProof="0" dirty="0" smtClean="0">
              <a:ln>
                <a:noFill/>
              </a:ln>
              <a:effectLst/>
              <a:uLnTx/>
              <a:uFillTx/>
              <a:latin typeface="Arial" pitchFamily="34" charset="0"/>
              <a:ea typeface="Calibri" pitchFamily="34" charset="0"/>
              <a:cs typeface="Arial" pitchFamily="34" charset="0"/>
            </a:endParaRPr>
          </a:p>
        </p:txBody>
      </p:sp>
      <p:sp>
        <p:nvSpPr>
          <p:cNvPr id="16" name="Content Placeholder 2"/>
          <p:cNvSpPr txBox="1">
            <a:spLocks/>
          </p:cNvSpPr>
          <p:nvPr/>
        </p:nvSpPr>
        <p:spPr bwMode="auto">
          <a:xfrm>
            <a:off x="914400" y="4876800"/>
            <a:ext cx="3444875" cy="609600"/>
          </a:xfrm>
          <a:prstGeom prst="rect">
            <a:avLst/>
          </a:prstGeom>
          <a:noFill/>
          <a:ln w="9525">
            <a:noFill/>
            <a:miter lim="800000"/>
            <a:headEnd/>
            <a:tailEnd/>
          </a:ln>
        </p:spPr>
        <p:txBody>
          <a:bodyPr/>
          <a:lstStyle/>
          <a:p>
            <a:pPr marL="342900" indent="-342900" eaLnBrk="0" hangingPunct="0">
              <a:lnSpc>
                <a:spcPct val="150000"/>
              </a:lnSpc>
              <a:buFont typeface="Arial" pitchFamily="34" charset="0"/>
              <a:buChar char="•"/>
              <a:tabLst>
                <a:tab pos="457200" algn="l"/>
              </a:tabLst>
            </a:pPr>
            <a:r>
              <a:rPr lang="en-US" sz="2000" dirty="0" smtClean="0">
                <a:ea typeface="Calibri" pitchFamily="34" charset="0"/>
              </a:rPr>
              <a:t>Academic degrees</a:t>
            </a:r>
            <a:endParaRPr lang="en-US" sz="2000" dirty="0">
              <a:ea typeface="Calibri" pitchFamily="34" charset="0"/>
            </a:endParaRPr>
          </a:p>
        </p:txBody>
      </p:sp>
      <p:sp>
        <p:nvSpPr>
          <p:cNvPr id="17" name="Rectangle 16"/>
          <p:cNvSpPr/>
          <p:nvPr/>
        </p:nvSpPr>
        <p:spPr>
          <a:xfrm>
            <a:off x="4649912" y="2819400"/>
            <a:ext cx="3921586" cy="553998"/>
          </a:xfrm>
          <a:prstGeom prst="rect">
            <a:avLst/>
          </a:prstGeom>
        </p:spPr>
        <p:txBody>
          <a:bodyPr wrap="none">
            <a:spAutoFit/>
          </a:bodyPr>
          <a:lstStyle/>
          <a:p>
            <a:pPr marL="341313" indent="-341313" eaLnBrk="0" hangingPunct="0">
              <a:lnSpc>
                <a:spcPct val="150000"/>
              </a:lnSpc>
              <a:buFont typeface="Arial" pitchFamily="34" charset="0"/>
              <a:buChar char="•"/>
              <a:tabLst>
                <a:tab pos="457200" algn="l"/>
              </a:tabLst>
            </a:pPr>
            <a:r>
              <a:rPr lang="en-US" sz="2000" dirty="0" smtClean="0">
                <a:ea typeface="Calibri" pitchFamily="34" charset="0"/>
              </a:rPr>
              <a:t>Creation of new organizations</a:t>
            </a:r>
            <a:endParaRPr lang="en-US" sz="2000" dirty="0">
              <a:ea typeface="Calibri" pitchFamily="34" charset="0"/>
            </a:endParaRPr>
          </a:p>
        </p:txBody>
      </p:sp>
      <p:sp>
        <p:nvSpPr>
          <p:cNvPr id="18" name="Content Placeholder 2"/>
          <p:cNvSpPr txBox="1">
            <a:spLocks/>
          </p:cNvSpPr>
          <p:nvPr/>
        </p:nvSpPr>
        <p:spPr bwMode="auto">
          <a:xfrm>
            <a:off x="4634037" y="3352800"/>
            <a:ext cx="3444875" cy="609600"/>
          </a:xfrm>
          <a:prstGeom prst="rect">
            <a:avLst/>
          </a:prstGeom>
          <a:noFill/>
          <a:ln w="9525">
            <a:noFill/>
            <a:miter lim="800000"/>
            <a:headEnd/>
            <a:tailEnd/>
          </a:ln>
        </p:spPr>
        <p:txBody>
          <a:bodyPr/>
          <a:lstStyle/>
          <a:p>
            <a:pPr marL="342900" indent="-342900" eaLnBrk="0" hangingPunct="0">
              <a:lnSpc>
                <a:spcPct val="150000"/>
              </a:lnSpc>
              <a:buFont typeface="Arial" pitchFamily="34" charset="0"/>
              <a:buChar char="•"/>
              <a:tabLst>
                <a:tab pos="457200" algn="l"/>
              </a:tabLst>
            </a:pPr>
            <a:r>
              <a:rPr lang="en-US" sz="2000" dirty="0" smtClean="0">
                <a:ea typeface="Calibri" pitchFamily="34" charset="0"/>
              </a:rPr>
              <a:t>Re-granting</a:t>
            </a:r>
            <a:endParaRPr lang="en-US" sz="2000" dirty="0">
              <a:ea typeface="Calibri" pitchFamily="34" charset="0"/>
            </a:endParaRPr>
          </a:p>
        </p:txBody>
      </p:sp>
      <p:sp>
        <p:nvSpPr>
          <p:cNvPr id="19" name="Content Placeholder 2"/>
          <p:cNvSpPr txBox="1">
            <a:spLocks/>
          </p:cNvSpPr>
          <p:nvPr/>
        </p:nvSpPr>
        <p:spPr bwMode="auto">
          <a:xfrm>
            <a:off x="914400" y="3886200"/>
            <a:ext cx="4206875" cy="990600"/>
          </a:xfrm>
          <a:prstGeom prst="rect">
            <a:avLst/>
          </a:prstGeom>
          <a:noFill/>
          <a:ln w="9525">
            <a:noFill/>
            <a:miter lim="800000"/>
            <a:headEnd/>
            <a:tailEnd/>
          </a:ln>
        </p:spPr>
        <p:txBody>
          <a:bodyPr/>
          <a:lstStyle/>
          <a:p>
            <a:pPr marL="342900" indent="-342900" eaLnBrk="0" hangingPunct="0">
              <a:lnSpc>
                <a:spcPct val="150000"/>
              </a:lnSpc>
              <a:buFont typeface="Arial" pitchFamily="34" charset="0"/>
              <a:buChar char="•"/>
              <a:tabLst>
                <a:tab pos="457200" algn="l"/>
              </a:tabLst>
            </a:pPr>
            <a:r>
              <a:rPr lang="en-US" sz="2000" dirty="0" smtClean="0">
                <a:ea typeface="Calibri" pitchFamily="34" charset="0"/>
              </a:rPr>
              <a:t>Projects that replace arts instruction in schools</a:t>
            </a:r>
            <a:endParaRPr lang="en-US" sz="2000" dirty="0">
              <a:ea typeface="Calibri" pitchFamily="34" charset="0"/>
            </a:endParaRPr>
          </a:p>
        </p:txBody>
      </p:sp>
      <p:sp>
        <p:nvSpPr>
          <p:cNvPr id="20" name="Rectangle 19"/>
          <p:cNvSpPr/>
          <p:nvPr/>
        </p:nvSpPr>
        <p:spPr>
          <a:xfrm>
            <a:off x="0" y="685800"/>
            <a:ext cx="9144000" cy="914400"/>
          </a:xfrm>
          <a:prstGeom prst="rect">
            <a:avLst/>
          </a:prstGeom>
          <a:solidFill>
            <a:srgbClr val="A500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a:t>ART WORKS </a:t>
            </a:r>
            <a:r>
              <a:rPr lang="en-US" sz="2200" dirty="0" smtClean="0"/>
              <a:t>Does</a:t>
            </a:r>
            <a:r>
              <a:rPr lang="en-US" sz="2200" b="1" dirty="0" smtClean="0"/>
              <a:t> </a:t>
            </a:r>
            <a:r>
              <a:rPr lang="en-US" sz="2200" b="1" u="sng" dirty="0" smtClean="0"/>
              <a:t>NOT</a:t>
            </a:r>
            <a:r>
              <a:rPr lang="en-US" sz="2200" b="1" dirty="0" smtClean="0"/>
              <a:t> </a:t>
            </a:r>
            <a:r>
              <a:rPr lang="en-US" sz="2200" dirty="0" smtClean="0"/>
              <a:t>Fund</a:t>
            </a:r>
            <a:endParaRPr lang="en-US" sz="2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alpha val="40000"/>
          </a:schemeClr>
        </a:solidFill>
        <a:effectLst/>
      </p:bgPr>
    </p:bg>
    <p:spTree>
      <p:nvGrpSpPr>
        <p:cNvPr id="1" name=""/>
        <p:cNvGrpSpPr/>
        <p:nvPr/>
      </p:nvGrpSpPr>
      <p:grpSpPr>
        <a:xfrm>
          <a:off x="0" y="0"/>
          <a:ext cx="0" cy="0"/>
          <a:chOff x="0" y="0"/>
          <a:chExt cx="0" cy="0"/>
        </a:xfrm>
      </p:grpSpPr>
      <p:sp>
        <p:nvSpPr>
          <p:cNvPr id="11" name="Rectangle 10"/>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Content Placeholder 2"/>
          <p:cNvSpPr>
            <a:spLocks noGrp="1"/>
          </p:cNvSpPr>
          <p:nvPr>
            <p:ph idx="1"/>
          </p:nvPr>
        </p:nvSpPr>
        <p:spPr>
          <a:xfrm>
            <a:off x="381000" y="2133600"/>
            <a:ext cx="8229600" cy="761999"/>
          </a:xfrm>
        </p:spPr>
        <p:txBody>
          <a:bodyPr/>
          <a:lstStyle/>
          <a:p>
            <a:pPr>
              <a:buFont typeface="Arial" pitchFamily="34" charset="0"/>
              <a:buNone/>
            </a:pPr>
            <a:r>
              <a:rPr lang="en-US" b="1" dirty="0" smtClean="0"/>
              <a:t>	</a:t>
            </a:r>
            <a:r>
              <a:rPr lang="en-US" b="1" dirty="0" smtClean="0">
                <a:latin typeface="Arial" pitchFamily="34" charset="0"/>
                <a:cs typeface="Arial" pitchFamily="34" charset="0"/>
              </a:rPr>
              <a:t>	Step 1:  Panel Review</a:t>
            </a:r>
          </a:p>
        </p:txBody>
      </p:sp>
      <p:sp>
        <p:nvSpPr>
          <p:cNvPr id="9" name="Content Placeholder 2"/>
          <p:cNvSpPr txBox="1">
            <a:spLocks/>
          </p:cNvSpPr>
          <p:nvPr/>
        </p:nvSpPr>
        <p:spPr bwMode="auto">
          <a:xfrm>
            <a:off x="381000" y="31242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		Step 2:  National Council on the Arts</a:t>
            </a:r>
          </a:p>
        </p:txBody>
      </p:sp>
      <p:sp>
        <p:nvSpPr>
          <p:cNvPr id="10" name="Content Placeholder 2"/>
          <p:cNvSpPr txBox="1">
            <a:spLocks/>
          </p:cNvSpPr>
          <p:nvPr/>
        </p:nvSpPr>
        <p:spPr bwMode="auto">
          <a:xfrm>
            <a:off x="381000" y="41910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	Step 3:  NEA Chairman</a:t>
            </a:r>
          </a:p>
        </p:txBody>
      </p:sp>
      <p:sp>
        <p:nvSpPr>
          <p:cNvPr id="12"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a:t>ART WORKS </a:t>
            </a:r>
            <a:r>
              <a:rPr lang="en-US" sz="2200" b="1" dirty="0" smtClean="0"/>
              <a:t>Grant Review Process</a:t>
            </a:r>
            <a:endParaRPr lang="en-US" sz="22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alpha val="40000"/>
          </a:schemeClr>
        </a:solidFill>
        <a:effectLst/>
      </p:bgPr>
    </p:bg>
    <p:spTree>
      <p:nvGrpSpPr>
        <p:cNvPr id="1" name=""/>
        <p:cNvGrpSpPr/>
        <p:nvPr/>
      </p:nvGrpSpPr>
      <p:grpSpPr>
        <a:xfrm>
          <a:off x="0" y="0"/>
          <a:ext cx="0" cy="0"/>
          <a:chOff x="0" y="0"/>
          <a:chExt cx="0" cy="0"/>
        </a:xfrm>
      </p:grpSpPr>
      <p:sp>
        <p:nvSpPr>
          <p:cNvPr id="8" name="Rectangle 7"/>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smtClean="0"/>
              <a:t>ART WORKS Grant Review Criteria</a:t>
            </a:r>
            <a:endParaRPr lang="en-US" sz="2200" b="1" dirty="0"/>
          </a:p>
        </p:txBody>
      </p:sp>
      <p:sp>
        <p:nvSpPr>
          <p:cNvPr id="13315" name="Content Placeholder 2"/>
          <p:cNvSpPr>
            <a:spLocks noGrp="1"/>
          </p:cNvSpPr>
          <p:nvPr>
            <p:ph idx="1"/>
          </p:nvPr>
        </p:nvSpPr>
        <p:spPr>
          <a:xfrm>
            <a:off x="1905000" y="2514600"/>
            <a:ext cx="5410200" cy="762001"/>
          </a:xfrm>
        </p:spPr>
        <p:txBody>
          <a:bodyPr/>
          <a:lstStyle/>
          <a:p>
            <a:pPr algn="ctr">
              <a:buFont typeface="Arial" pitchFamily="34" charset="0"/>
              <a:buNone/>
            </a:pPr>
            <a:r>
              <a:rPr lang="en-US" sz="3600" b="1" dirty="0" smtClean="0">
                <a:latin typeface="Arial" pitchFamily="34" charset="0"/>
                <a:cs typeface="Arial" pitchFamily="34" charset="0"/>
              </a:rPr>
              <a:t>Artistic Excellence</a:t>
            </a:r>
            <a:endParaRPr lang="en-US" b="1" dirty="0" smtClean="0"/>
          </a:p>
        </p:txBody>
      </p:sp>
      <p:sp>
        <p:nvSpPr>
          <p:cNvPr id="10" name="Content Placeholder 2"/>
          <p:cNvSpPr txBox="1">
            <a:spLocks/>
          </p:cNvSpPr>
          <p:nvPr/>
        </p:nvSpPr>
        <p:spPr bwMode="auto">
          <a:xfrm>
            <a:off x="2819400" y="3733801"/>
            <a:ext cx="3505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dirty="0" smtClean="0">
                <a:ln>
                  <a:noFill/>
                </a:ln>
                <a:effectLst/>
                <a:uLnTx/>
                <a:uFillTx/>
                <a:latin typeface="Arial" pitchFamily="34" charset="0"/>
                <a:ea typeface="+mn-ea"/>
                <a:cs typeface="Arial" pitchFamily="34" charset="0"/>
              </a:rPr>
              <a:t>Artistic Merit</a:t>
            </a:r>
            <a:endParaRPr kumimoji="0" lang="en-US" sz="32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676400" y="457200"/>
            <a:ext cx="2743200" cy="2743200"/>
            <a:chOff x="1676400" y="457200"/>
            <a:chExt cx="2743200" cy="2743200"/>
          </a:xfrm>
        </p:grpSpPr>
        <p:sp>
          <p:nvSpPr>
            <p:cNvPr id="3084" name="Rectangle 6"/>
            <p:cNvSpPr>
              <a:spLocks noChangeArrowheads="1"/>
            </p:cNvSpPr>
            <p:nvPr/>
          </p:nvSpPr>
          <p:spPr bwMode="auto">
            <a:xfrm>
              <a:off x="1676400" y="457200"/>
              <a:ext cx="2743200" cy="2743200"/>
            </a:xfrm>
            <a:prstGeom prst="rect">
              <a:avLst/>
            </a:prstGeom>
            <a:solidFill>
              <a:schemeClr val="tx1"/>
            </a:solidFill>
            <a:ln w="50800" algn="ctr">
              <a:solidFill>
                <a:schemeClr val="bg1"/>
              </a:solidFill>
              <a:miter lim="800000"/>
              <a:headEnd/>
              <a:tailEnd/>
            </a:ln>
          </p:spPr>
          <p:txBody>
            <a:bodyPr wrap="none" anchor="ctr"/>
            <a:lstStyle/>
            <a:p>
              <a:pPr algn="ctr"/>
              <a:endParaRPr lang="en-US" u="sng">
                <a:solidFill>
                  <a:schemeClr val="bg1"/>
                </a:solidFill>
                <a:latin typeface="Univers LT Std 45 Light" charset="0"/>
              </a:endParaRPr>
            </a:p>
          </p:txBody>
        </p:sp>
        <p:sp>
          <p:nvSpPr>
            <p:cNvPr id="3085" name="TextBox 8"/>
            <p:cNvSpPr txBox="1">
              <a:spLocks noChangeArrowheads="1"/>
            </p:cNvSpPr>
            <p:nvPr/>
          </p:nvSpPr>
          <p:spPr bwMode="auto">
            <a:xfrm>
              <a:off x="1676400" y="1219200"/>
              <a:ext cx="2743200" cy="446088"/>
            </a:xfrm>
            <a:prstGeom prst="rect">
              <a:avLst/>
            </a:prstGeom>
            <a:noFill/>
            <a:ln w="9525">
              <a:noFill/>
              <a:miter lim="800000"/>
              <a:headEnd/>
              <a:tailEnd/>
            </a:ln>
          </p:spPr>
          <p:txBody>
            <a:bodyPr>
              <a:spAutoFit/>
            </a:bodyPr>
            <a:lstStyle/>
            <a:p>
              <a:pPr algn="ctr"/>
              <a:r>
                <a:rPr lang="en-US" sz="2300" b="1" dirty="0" smtClean="0">
                  <a:solidFill>
                    <a:schemeClr val="bg1"/>
                  </a:solidFill>
                </a:rPr>
                <a:t>NEA</a:t>
              </a:r>
              <a:endParaRPr lang="en-US" sz="2300" b="1" dirty="0">
                <a:solidFill>
                  <a:schemeClr val="bg1"/>
                </a:solidFill>
              </a:endParaRPr>
            </a:p>
          </p:txBody>
        </p:sp>
      </p:grpSp>
      <p:grpSp>
        <p:nvGrpSpPr>
          <p:cNvPr id="3" name="Group 10"/>
          <p:cNvGrpSpPr>
            <a:grpSpLocks/>
          </p:cNvGrpSpPr>
          <p:nvPr/>
        </p:nvGrpSpPr>
        <p:grpSpPr bwMode="auto">
          <a:xfrm>
            <a:off x="4800600" y="3505200"/>
            <a:ext cx="2759075" cy="2743200"/>
            <a:chOff x="4800600" y="457200"/>
            <a:chExt cx="2758440" cy="2743200"/>
          </a:xfrm>
        </p:grpSpPr>
        <p:sp>
          <p:nvSpPr>
            <p:cNvPr id="10" name="Rectangle 9"/>
            <p:cNvSpPr/>
            <p:nvPr/>
          </p:nvSpPr>
          <p:spPr bwMode="auto">
            <a:xfrm>
              <a:off x="4800600" y="457200"/>
              <a:ext cx="2742569" cy="2743200"/>
            </a:xfrm>
            <a:prstGeom prst="rect">
              <a:avLst/>
            </a:prstGeom>
            <a:solidFill>
              <a:schemeClr val="tx1"/>
            </a:solidFill>
            <a:ln w="50800" cap="flat" cmpd="sng" algn="ctr">
              <a:solidFill>
                <a:schemeClr val="bg1"/>
              </a:solidFill>
              <a:prstDash val="solid"/>
              <a:miter lim="800000"/>
              <a:headEnd type="none" w="med" len="med"/>
              <a:tailEnd type="none" w="med" len="med"/>
            </a:ln>
            <a:effectLst/>
          </p:spPr>
          <p:txBody>
            <a:bodyPr wrap="none" anchor="ctr"/>
            <a:lstStyle/>
            <a:p>
              <a:pPr algn="ctr" fontAlgn="auto">
                <a:spcBef>
                  <a:spcPts val="0"/>
                </a:spcBef>
                <a:spcAft>
                  <a:spcPts val="0"/>
                </a:spcAft>
                <a:defRPr/>
              </a:pPr>
              <a:endParaRPr lang="en-US" u="sng" dirty="0">
                <a:solidFill>
                  <a:schemeClr val="bg1"/>
                </a:solidFill>
                <a:latin typeface="Univers LT Std 45 Light" pitchFamily="34" charset="0"/>
                <a:cs typeface="+mn-cs"/>
              </a:endParaRPr>
            </a:p>
          </p:txBody>
        </p:sp>
        <p:sp>
          <p:nvSpPr>
            <p:cNvPr id="3083" name="TextBox 11"/>
            <p:cNvSpPr txBox="1">
              <a:spLocks noChangeArrowheads="1"/>
            </p:cNvSpPr>
            <p:nvPr/>
          </p:nvSpPr>
          <p:spPr bwMode="auto">
            <a:xfrm>
              <a:off x="4816471" y="1235075"/>
              <a:ext cx="2742569" cy="446276"/>
            </a:xfrm>
            <a:prstGeom prst="rect">
              <a:avLst/>
            </a:prstGeom>
            <a:noFill/>
            <a:ln w="9525">
              <a:noFill/>
              <a:miter lim="800000"/>
              <a:headEnd/>
              <a:tailEnd/>
            </a:ln>
          </p:spPr>
          <p:txBody>
            <a:bodyPr>
              <a:spAutoFit/>
            </a:bodyPr>
            <a:lstStyle/>
            <a:p>
              <a:pPr algn="ctr"/>
              <a:r>
                <a:rPr lang="en-US" sz="2300" b="1" dirty="0" smtClean="0">
                  <a:solidFill>
                    <a:schemeClr val="bg1"/>
                  </a:solidFill>
                </a:rPr>
                <a:t>QUESTIONS?</a:t>
              </a:r>
              <a:endParaRPr lang="en-US" sz="2300" b="1" dirty="0">
                <a:solidFill>
                  <a:schemeClr val="bg1"/>
                </a:solidFill>
              </a:endParaRPr>
            </a:p>
          </p:txBody>
        </p:sp>
      </p:grpSp>
      <p:grpSp>
        <p:nvGrpSpPr>
          <p:cNvPr id="4" name="Group 16"/>
          <p:cNvGrpSpPr>
            <a:grpSpLocks/>
          </p:cNvGrpSpPr>
          <p:nvPr/>
        </p:nvGrpSpPr>
        <p:grpSpPr bwMode="auto">
          <a:xfrm>
            <a:off x="4740275" y="457200"/>
            <a:ext cx="2803525" cy="2743200"/>
            <a:chOff x="1615440" y="3505200"/>
            <a:chExt cx="2804160" cy="2743200"/>
          </a:xfrm>
        </p:grpSpPr>
        <p:sp>
          <p:nvSpPr>
            <p:cNvPr id="3080" name="Rectangle 12"/>
            <p:cNvSpPr>
              <a:spLocks noChangeArrowheads="1"/>
            </p:cNvSpPr>
            <p:nvPr/>
          </p:nvSpPr>
          <p:spPr bwMode="auto">
            <a:xfrm>
              <a:off x="1676400" y="3505200"/>
              <a:ext cx="2743200" cy="2743200"/>
            </a:xfrm>
            <a:prstGeom prst="rect">
              <a:avLst/>
            </a:prstGeom>
            <a:solidFill>
              <a:schemeClr val="bg1"/>
            </a:solidFill>
            <a:ln w="50800" algn="ctr">
              <a:solidFill>
                <a:schemeClr val="tx1"/>
              </a:solidFill>
              <a:miter lim="800000"/>
              <a:headEnd/>
              <a:tailEnd/>
            </a:ln>
          </p:spPr>
          <p:txBody>
            <a:bodyPr wrap="none" anchor="ctr"/>
            <a:lstStyle/>
            <a:p>
              <a:pPr algn="ctr"/>
              <a:endParaRPr lang="en-US" u="sng">
                <a:solidFill>
                  <a:schemeClr val="bg1"/>
                </a:solidFill>
                <a:latin typeface="Univers LT Std 45 Light" charset="0"/>
              </a:endParaRPr>
            </a:p>
          </p:txBody>
        </p:sp>
        <p:sp>
          <p:nvSpPr>
            <p:cNvPr id="3081" name="TextBox 13"/>
            <p:cNvSpPr txBox="1">
              <a:spLocks noChangeArrowheads="1"/>
            </p:cNvSpPr>
            <p:nvPr/>
          </p:nvSpPr>
          <p:spPr bwMode="auto">
            <a:xfrm>
              <a:off x="1615440" y="4359275"/>
              <a:ext cx="2743821" cy="446276"/>
            </a:xfrm>
            <a:prstGeom prst="rect">
              <a:avLst/>
            </a:prstGeom>
            <a:noFill/>
            <a:ln w="9525">
              <a:noFill/>
              <a:miter lim="800000"/>
              <a:headEnd/>
              <a:tailEnd/>
            </a:ln>
          </p:spPr>
          <p:txBody>
            <a:bodyPr>
              <a:spAutoFit/>
            </a:bodyPr>
            <a:lstStyle/>
            <a:p>
              <a:pPr algn="ctr"/>
              <a:r>
                <a:rPr lang="en-US" sz="2300" b="1" dirty="0" smtClean="0"/>
                <a:t>DESIGN</a:t>
              </a:r>
              <a:endParaRPr lang="en-US" sz="2300" b="1" dirty="0"/>
            </a:p>
          </p:txBody>
        </p:sp>
      </p:grpSp>
      <p:grpSp>
        <p:nvGrpSpPr>
          <p:cNvPr id="5" name="Group 17"/>
          <p:cNvGrpSpPr>
            <a:grpSpLocks/>
          </p:cNvGrpSpPr>
          <p:nvPr/>
        </p:nvGrpSpPr>
        <p:grpSpPr bwMode="auto">
          <a:xfrm>
            <a:off x="1600200" y="3505200"/>
            <a:ext cx="2895600" cy="2743200"/>
            <a:chOff x="4724400" y="3505200"/>
            <a:chExt cx="2895600" cy="2743200"/>
          </a:xfrm>
        </p:grpSpPr>
        <p:sp>
          <p:nvSpPr>
            <p:cNvPr id="15" name="Rectangle 14"/>
            <p:cNvSpPr/>
            <p:nvPr/>
          </p:nvSpPr>
          <p:spPr bwMode="auto">
            <a:xfrm>
              <a:off x="4800600" y="3505200"/>
              <a:ext cx="2743200" cy="2743200"/>
            </a:xfrm>
            <a:prstGeom prst="rect">
              <a:avLst/>
            </a:prstGeom>
            <a:solidFill>
              <a:schemeClr val="bg1"/>
            </a:solidFill>
            <a:ln w="50800" cap="flat" cmpd="sng" algn="ctr">
              <a:solidFill>
                <a:schemeClr val="tx1"/>
              </a:solidFill>
              <a:prstDash val="solid"/>
              <a:miter lim="800000"/>
              <a:headEnd type="none" w="med" len="med"/>
              <a:tailEnd type="none" w="med" len="med"/>
            </a:ln>
            <a:effectLst/>
          </p:spPr>
          <p:txBody>
            <a:bodyPr wrap="none" anchor="ctr"/>
            <a:lstStyle/>
            <a:p>
              <a:pPr algn="ctr" fontAlgn="auto">
                <a:spcBef>
                  <a:spcPts val="0"/>
                </a:spcBef>
                <a:spcAft>
                  <a:spcPts val="0"/>
                </a:spcAft>
                <a:defRPr/>
              </a:pPr>
              <a:endParaRPr lang="en-US" u="sng" dirty="0">
                <a:solidFill>
                  <a:schemeClr val="bg1"/>
                </a:solidFill>
                <a:latin typeface="Univers LT Std 45 Light" pitchFamily="34" charset="0"/>
                <a:cs typeface="+mn-cs"/>
              </a:endParaRPr>
            </a:p>
          </p:txBody>
        </p:sp>
        <p:sp>
          <p:nvSpPr>
            <p:cNvPr id="3079" name="TextBox 15"/>
            <p:cNvSpPr txBox="1">
              <a:spLocks noChangeArrowheads="1"/>
            </p:cNvSpPr>
            <p:nvPr/>
          </p:nvSpPr>
          <p:spPr bwMode="auto">
            <a:xfrm>
              <a:off x="4724400" y="4343400"/>
              <a:ext cx="2895600" cy="446276"/>
            </a:xfrm>
            <a:prstGeom prst="rect">
              <a:avLst/>
            </a:prstGeom>
            <a:noFill/>
            <a:ln w="9525">
              <a:noFill/>
              <a:miter lim="800000"/>
              <a:headEnd/>
              <a:tailEnd/>
            </a:ln>
          </p:spPr>
          <p:txBody>
            <a:bodyPr>
              <a:spAutoFit/>
            </a:bodyPr>
            <a:lstStyle/>
            <a:p>
              <a:pPr algn="ctr"/>
              <a:r>
                <a:rPr lang="en-US" sz="2300" b="1" dirty="0" smtClean="0"/>
                <a:t>ART WORKS</a:t>
              </a:r>
              <a:endParaRPr lang="en-US" sz="2300" b="1" dirty="0"/>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alpha val="40000"/>
          </a:schemeClr>
        </a:solidFill>
        <a:effectLst/>
      </p:bgPr>
    </p:bg>
    <p:spTree>
      <p:nvGrpSpPr>
        <p:cNvPr id="1" name=""/>
        <p:cNvGrpSpPr/>
        <p:nvPr/>
      </p:nvGrpSpPr>
      <p:grpSpPr>
        <a:xfrm>
          <a:off x="0" y="0"/>
          <a:ext cx="0" cy="0"/>
          <a:chOff x="0" y="0"/>
          <a:chExt cx="0" cy="0"/>
        </a:xfrm>
      </p:grpSpPr>
      <p:sp>
        <p:nvSpPr>
          <p:cNvPr id="17" name="Right Arrow 16"/>
          <p:cNvSpPr/>
          <p:nvPr/>
        </p:nvSpPr>
        <p:spPr>
          <a:xfrm>
            <a:off x="304800" y="1981200"/>
            <a:ext cx="8839200" cy="4495800"/>
          </a:xfrm>
          <a:prstGeom prst="rightArrow">
            <a:avLst>
              <a:gd name="adj1" fmla="val 50000"/>
              <a:gd name="adj2" fmla="val 65769"/>
            </a:avLst>
          </a:prstGeom>
          <a:solidFill>
            <a:schemeClr val="accent4">
              <a:lumMod val="75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nvGrpSpPr>
          <p:cNvPr id="18" name="Group 27"/>
          <p:cNvGrpSpPr/>
          <p:nvPr/>
        </p:nvGrpSpPr>
        <p:grpSpPr>
          <a:xfrm>
            <a:off x="533400" y="2667000"/>
            <a:ext cx="1524000" cy="2209800"/>
            <a:chOff x="609600" y="2209800"/>
            <a:chExt cx="1828800" cy="1905000"/>
          </a:xfrm>
          <a:solidFill>
            <a:srgbClr val="008080"/>
          </a:solidFill>
        </p:grpSpPr>
        <p:sp>
          <p:nvSpPr>
            <p:cNvPr id="19" name="Rectangle 2"/>
            <p:cNvSpPr>
              <a:spLocks noChangeArrowheads="1"/>
            </p:cNvSpPr>
            <p:nvPr/>
          </p:nvSpPr>
          <p:spPr bwMode="auto">
            <a:xfrm>
              <a:off x="609600" y="2209800"/>
              <a:ext cx="1828800" cy="1905000"/>
            </a:xfrm>
            <a:prstGeom prst="rect">
              <a:avLst/>
            </a:prstGeom>
            <a:grpFill/>
            <a:ln w="38100">
              <a:solidFill>
                <a:srgbClr val="003366"/>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latin typeface="Arial" charset="0"/>
                </a:rPr>
                <a:t>Application</a:t>
              </a:r>
            </a:p>
            <a:p>
              <a:pPr fontAlgn="auto">
                <a:spcBef>
                  <a:spcPts val="0"/>
                </a:spcBef>
                <a:spcAft>
                  <a:spcPts val="0"/>
                </a:spcAft>
                <a:defRPr/>
              </a:pPr>
              <a:r>
                <a:rPr lang="en-US" sz="1600" b="1" dirty="0">
                  <a:latin typeface="Arial" charset="0"/>
                </a:rPr>
                <a:t>Deadline</a:t>
              </a: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r>
                <a:rPr lang="en-US" sz="1600" dirty="0" smtClean="0">
                  <a:latin typeface="Arial" charset="0"/>
                </a:rPr>
                <a:t>Jul 2014</a:t>
              </a:r>
              <a:endParaRPr lang="en-US" sz="1600" dirty="0">
                <a:latin typeface="Arial" charset="0"/>
              </a:endParaRPr>
            </a:p>
            <a:p>
              <a:pPr fontAlgn="auto">
                <a:spcBef>
                  <a:spcPts val="0"/>
                </a:spcBef>
                <a:spcAft>
                  <a:spcPts val="0"/>
                </a:spcAft>
                <a:defRPr/>
              </a:pPr>
              <a:endParaRPr lang="en-US" sz="1600" dirty="0">
                <a:latin typeface="Arial" charset="0"/>
              </a:endParaRPr>
            </a:p>
          </p:txBody>
        </p:sp>
      </p:grpSp>
      <p:grpSp>
        <p:nvGrpSpPr>
          <p:cNvPr id="21" name="Group 27"/>
          <p:cNvGrpSpPr/>
          <p:nvPr/>
        </p:nvGrpSpPr>
        <p:grpSpPr>
          <a:xfrm>
            <a:off x="2209800" y="2667000"/>
            <a:ext cx="1524000" cy="2209800"/>
            <a:chOff x="609600" y="2209800"/>
            <a:chExt cx="1828800" cy="1905000"/>
          </a:xfrm>
          <a:solidFill>
            <a:srgbClr val="009999"/>
          </a:solidFill>
        </p:grpSpPr>
        <p:sp>
          <p:nvSpPr>
            <p:cNvPr id="22" name="Rectangle 2"/>
            <p:cNvSpPr>
              <a:spLocks noChangeArrowheads="1"/>
            </p:cNvSpPr>
            <p:nvPr/>
          </p:nvSpPr>
          <p:spPr bwMode="auto">
            <a:xfrm>
              <a:off x="609600" y="2209800"/>
              <a:ext cx="1828800" cy="1905000"/>
            </a:xfrm>
            <a:prstGeom prst="rect">
              <a:avLst/>
            </a:prstGeom>
            <a:grpFill/>
            <a:ln w="38100">
              <a:solidFill>
                <a:srgbClr val="003366"/>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latin typeface="Arial" charset="0"/>
                </a:rPr>
                <a:t>Panel Review</a:t>
              </a: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r>
                <a:rPr lang="en-US" sz="1600" dirty="0" smtClean="0">
                  <a:latin typeface="Arial" charset="0"/>
                </a:rPr>
                <a:t>Fall 2014</a:t>
              </a:r>
              <a:endParaRPr lang="en-US" sz="1600" dirty="0">
                <a:latin typeface="Arial" charset="0"/>
              </a:endParaRPr>
            </a:p>
          </p:txBody>
        </p:sp>
      </p:grpSp>
      <p:grpSp>
        <p:nvGrpSpPr>
          <p:cNvPr id="24" name="Group 30"/>
          <p:cNvGrpSpPr/>
          <p:nvPr/>
        </p:nvGrpSpPr>
        <p:grpSpPr>
          <a:xfrm>
            <a:off x="3886200" y="2667000"/>
            <a:ext cx="1524000" cy="2209800"/>
            <a:chOff x="609600" y="2209800"/>
            <a:chExt cx="1828800" cy="1905000"/>
          </a:xfrm>
          <a:solidFill>
            <a:srgbClr val="33CCCC"/>
          </a:solidFill>
        </p:grpSpPr>
        <p:sp>
          <p:nvSpPr>
            <p:cNvPr id="25" name="Rectangle 2"/>
            <p:cNvSpPr>
              <a:spLocks noChangeArrowheads="1"/>
            </p:cNvSpPr>
            <p:nvPr/>
          </p:nvSpPr>
          <p:spPr bwMode="auto">
            <a:xfrm>
              <a:off x="609600" y="2209800"/>
              <a:ext cx="1828800" cy="1905000"/>
            </a:xfrm>
            <a:prstGeom prst="rect">
              <a:avLst/>
            </a:prstGeom>
            <a:grpFill/>
            <a:ln w="38100">
              <a:solidFill>
                <a:srgbClr val="003366"/>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latin typeface="Arial" charset="0"/>
                </a:rPr>
                <a:t>Council Approval</a:t>
              </a: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r>
                <a:rPr lang="en-US" sz="1600" dirty="0">
                  <a:latin typeface="Arial" charset="0"/>
                </a:rPr>
                <a:t>Mar </a:t>
              </a:r>
              <a:r>
                <a:rPr lang="en-US" sz="1600" dirty="0" smtClean="0">
                  <a:latin typeface="Arial" charset="0"/>
                </a:rPr>
                <a:t>2015</a:t>
              </a:r>
              <a:endParaRPr lang="en-US" sz="1600" dirty="0">
                <a:latin typeface="Arial" charset="0"/>
              </a:endParaRPr>
            </a:p>
            <a:p>
              <a:pPr fontAlgn="auto">
                <a:spcBef>
                  <a:spcPts val="0"/>
                </a:spcBef>
                <a:spcAft>
                  <a:spcPts val="0"/>
                </a:spcAft>
                <a:defRPr/>
              </a:pPr>
              <a:endParaRPr lang="en-US" sz="1600" dirty="0">
                <a:latin typeface="Arial" charset="0"/>
              </a:endParaRPr>
            </a:p>
          </p:txBody>
        </p:sp>
      </p:grpSp>
      <p:grpSp>
        <p:nvGrpSpPr>
          <p:cNvPr id="27" name="Group 33"/>
          <p:cNvGrpSpPr/>
          <p:nvPr/>
        </p:nvGrpSpPr>
        <p:grpSpPr>
          <a:xfrm>
            <a:off x="5562600" y="2667000"/>
            <a:ext cx="1524000" cy="2209800"/>
            <a:chOff x="609600" y="2209800"/>
            <a:chExt cx="1828800" cy="1905000"/>
          </a:xfrm>
          <a:solidFill>
            <a:srgbClr val="00CCFF"/>
          </a:solidFill>
        </p:grpSpPr>
        <p:sp>
          <p:nvSpPr>
            <p:cNvPr id="28" name="Rectangle 2"/>
            <p:cNvSpPr>
              <a:spLocks noChangeArrowheads="1"/>
            </p:cNvSpPr>
            <p:nvPr/>
          </p:nvSpPr>
          <p:spPr bwMode="auto">
            <a:xfrm>
              <a:off x="609600" y="2209800"/>
              <a:ext cx="1828800" cy="1905000"/>
            </a:xfrm>
            <a:prstGeom prst="rect">
              <a:avLst/>
            </a:prstGeom>
            <a:grpFill/>
            <a:ln w="38100">
              <a:solidFill>
                <a:srgbClr val="003366"/>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9"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latin typeface="Arial" charset="0"/>
                </a:rPr>
                <a:t>Award Notification</a:t>
              </a: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r>
                <a:rPr lang="en-US" sz="1600" dirty="0">
                  <a:latin typeface="Arial" charset="0"/>
                </a:rPr>
                <a:t>Apr </a:t>
              </a:r>
              <a:r>
                <a:rPr lang="en-US" sz="1600" dirty="0" smtClean="0">
                  <a:latin typeface="Arial" charset="0"/>
                </a:rPr>
                <a:t>2015</a:t>
              </a:r>
              <a:endParaRPr lang="en-US" sz="1600" dirty="0">
                <a:latin typeface="Arial" charset="0"/>
              </a:endParaRPr>
            </a:p>
            <a:p>
              <a:pPr fontAlgn="auto">
                <a:spcBef>
                  <a:spcPts val="0"/>
                </a:spcBef>
                <a:spcAft>
                  <a:spcPts val="0"/>
                </a:spcAft>
                <a:defRPr/>
              </a:pPr>
              <a:endParaRPr lang="en-US" sz="1600" dirty="0">
                <a:latin typeface="Arial" charset="0"/>
              </a:endParaRPr>
            </a:p>
          </p:txBody>
        </p:sp>
      </p:grpSp>
      <p:grpSp>
        <p:nvGrpSpPr>
          <p:cNvPr id="30" name="Group 36"/>
          <p:cNvGrpSpPr/>
          <p:nvPr/>
        </p:nvGrpSpPr>
        <p:grpSpPr>
          <a:xfrm>
            <a:off x="7239000" y="2667000"/>
            <a:ext cx="1524000" cy="2209800"/>
            <a:chOff x="609600" y="2209800"/>
            <a:chExt cx="1828800" cy="1905000"/>
          </a:xfrm>
          <a:solidFill>
            <a:srgbClr val="006666"/>
          </a:solidFill>
        </p:grpSpPr>
        <p:sp>
          <p:nvSpPr>
            <p:cNvPr id="31" name="Rectangle 2"/>
            <p:cNvSpPr>
              <a:spLocks noChangeArrowheads="1"/>
            </p:cNvSpPr>
            <p:nvPr/>
          </p:nvSpPr>
          <p:spPr bwMode="auto">
            <a:xfrm>
              <a:off x="609600" y="2209800"/>
              <a:ext cx="1828800" cy="1905000"/>
            </a:xfrm>
            <a:prstGeom prst="rect">
              <a:avLst/>
            </a:prstGeom>
            <a:grpFill/>
            <a:ln w="38100">
              <a:solidFill>
                <a:srgbClr val="003366"/>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2"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latin typeface="Arial" charset="0"/>
                </a:rPr>
                <a:t>Project</a:t>
              </a:r>
            </a:p>
            <a:p>
              <a:pPr fontAlgn="auto">
                <a:spcBef>
                  <a:spcPts val="0"/>
                </a:spcBef>
                <a:spcAft>
                  <a:spcPts val="0"/>
                </a:spcAft>
                <a:defRPr/>
              </a:pPr>
              <a:r>
                <a:rPr lang="en-US" sz="1600" b="1" dirty="0">
                  <a:latin typeface="Arial" charset="0"/>
                </a:rPr>
                <a:t>Start</a:t>
              </a: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endParaRPr lang="en-US" sz="1600" b="1" dirty="0">
                <a:latin typeface="Arial" charset="0"/>
              </a:endParaRPr>
            </a:p>
            <a:p>
              <a:pPr fontAlgn="auto">
                <a:spcBef>
                  <a:spcPts val="0"/>
                </a:spcBef>
                <a:spcAft>
                  <a:spcPts val="0"/>
                </a:spcAft>
                <a:defRPr/>
              </a:pPr>
              <a:r>
                <a:rPr lang="en-US" sz="1600" dirty="0">
                  <a:latin typeface="Arial" charset="0"/>
                </a:rPr>
                <a:t>Jun </a:t>
              </a:r>
              <a:r>
                <a:rPr lang="en-US" sz="1600" dirty="0" smtClean="0">
                  <a:latin typeface="Arial" charset="0"/>
                </a:rPr>
                <a:t>2015</a:t>
              </a:r>
              <a:endParaRPr lang="en-US" sz="1600" dirty="0">
                <a:latin typeface="Arial" charset="0"/>
              </a:endParaRPr>
            </a:p>
            <a:p>
              <a:pPr fontAlgn="auto">
                <a:spcBef>
                  <a:spcPts val="0"/>
                </a:spcBef>
                <a:spcAft>
                  <a:spcPts val="0"/>
                </a:spcAft>
                <a:defRPr/>
              </a:pPr>
              <a:endParaRPr lang="en-US" sz="1600" dirty="0">
                <a:latin typeface="Arial" charset="0"/>
              </a:endParaRPr>
            </a:p>
          </p:txBody>
        </p:sp>
      </p:grpSp>
      <p:sp>
        <p:nvSpPr>
          <p:cNvPr id="33" name="Rectangle 32"/>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
          <p:cNvSpPr>
            <a:spLocks noChangeArrowheads="1"/>
          </p:cNvSpPr>
          <p:nvPr/>
        </p:nvSpPr>
        <p:spPr bwMode="auto">
          <a:xfrm>
            <a:off x="304800" y="1066800"/>
            <a:ext cx="5486400" cy="228600"/>
          </a:xfrm>
          <a:prstGeom prst="rect">
            <a:avLst/>
          </a:prstGeom>
          <a:noFill/>
          <a:ln w="9525">
            <a:noFill/>
            <a:miter lim="800000"/>
            <a:headEnd/>
            <a:tailEnd/>
          </a:ln>
        </p:spPr>
        <p:txBody>
          <a:bodyPr anchor="ctr"/>
          <a:lstStyle/>
          <a:p>
            <a:r>
              <a:rPr lang="en-US" sz="2200" b="1" dirty="0" smtClean="0"/>
              <a:t>ART WORKS Processing Timeline</a:t>
            </a:r>
            <a:endParaRPr lang="en-US" sz="22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685800" y="1752600"/>
            <a:ext cx="7696200" cy="2743200"/>
          </a:xfrm>
          <a:prstGeom prst="rect">
            <a:avLst/>
          </a:prstGeom>
          <a:solidFill>
            <a:schemeClr val="accent6">
              <a:lumMod val="50000"/>
              <a:alpha val="55000"/>
            </a:schemeClr>
          </a:solidFill>
          <a:ln w="254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066800" y="2209800"/>
            <a:ext cx="7086600" cy="1785104"/>
          </a:xfrm>
          <a:prstGeom prst="rect">
            <a:avLst/>
          </a:prstGeom>
          <a:noFill/>
        </p:spPr>
        <p:txBody>
          <a:bodyPr wrap="square" rtlCol="0">
            <a:spAutoFit/>
          </a:bodyPr>
          <a:lstStyle/>
          <a:p>
            <a:pPr algn="ctr"/>
            <a:r>
              <a:rPr lang="en-US" sz="5500" b="1" dirty="0" smtClean="0"/>
              <a:t>HOW TO APPLY TO</a:t>
            </a:r>
          </a:p>
          <a:p>
            <a:pPr algn="ctr"/>
            <a:r>
              <a:rPr lang="en-US" sz="5500" b="1" dirty="0" smtClean="0"/>
              <a:t>ART WORKS</a:t>
            </a:r>
            <a:endParaRPr lang="en-US" sz="5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16387" name="Content Placeholder 3"/>
          <p:cNvPicPr>
            <a:picLocks noGrp="1"/>
          </p:cNvPicPr>
          <p:nvPr>
            <p:ph idx="1"/>
          </p:nvPr>
        </p:nvPicPr>
        <p:blipFill>
          <a:blip r:embed="rId2" cstate="print"/>
          <a:srcRect l="10718" t="8701" r="12250" b="7735"/>
          <a:stretch>
            <a:fillRect/>
          </a:stretch>
        </p:blipFill>
        <p:spPr>
          <a:xfrm>
            <a:off x="1893887" y="2057400"/>
            <a:ext cx="5345113" cy="3763963"/>
          </a:xfrm>
        </p:spPr>
      </p:pic>
      <p:sp>
        <p:nvSpPr>
          <p:cNvPr id="6" name="Left Arrow 5"/>
          <p:cNvSpPr/>
          <p:nvPr/>
        </p:nvSpPr>
        <p:spPr>
          <a:xfrm>
            <a:off x="3962400" y="3230563"/>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6">
                  <a:lumMod val="50000"/>
                </a:schemeClr>
              </a:solidFill>
            </a:endParaRPr>
          </a:p>
        </p:txBody>
      </p:sp>
      <p:sp>
        <p:nvSpPr>
          <p:cNvPr id="11" name="Rectangle 10"/>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p:cNvSpPr>
            <a:spLocks noChangeArrowheads="1"/>
          </p:cNvSpPr>
          <p:nvPr/>
        </p:nvSpPr>
        <p:spPr bwMode="auto">
          <a:xfrm>
            <a:off x="0" y="685800"/>
            <a:ext cx="9144000" cy="914400"/>
          </a:xfrm>
          <a:prstGeom prst="rect">
            <a:avLst/>
          </a:prstGeom>
          <a:noFill/>
          <a:ln w="9525">
            <a:noFill/>
            <a:miter lim="800000"/>
            <a:headEnd/>
            <a:tailEnd/>
          </a:ln>
        </p:spPr>
        <p:txBody>
          <a:bodyPr anchor="ctr"/>
          <a:lstStyle/>
          <a:p>
            <a:pPr algn="ctr"/>
            <a:r>
              <a:rPr lang="en-US" sz="2200" b="1" dirty="0" smtClean="0"/>
              <a:t>Find our guidelines online at arts.gov in the </a:t>
            </a:r>
          </a:p>
          <a:p>
            <a:pPr algn="ctr"/>
            <a:r>
              <a:rPr lang="en-US" sz="2200" b="1" dirty="0" smtClean="0"/>
              <a:t>“Apply for a Grant” section.</a:t>
            </a:r>
            <a:endParaRPr lang="en-US" sz="22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17411" name="Picture 2"/>
          <p:cNvPicPr>
            <a:picLocks noGrp="1" noChangeAspect="1" noChangeArrowheads="1"/>
          </p:cNvPicPr>
          <p:nvPr>
            <p:ph idx="1"/>
          </p:nvPr>
        </p:nvPicPr>
        <p:blipFill>
          <a:blip r:embed="rId2" cstate="print"/>
          <a:srcRect l="11482" t="8701" r="11482" b="20302"/>
          <a:stretch>
            <a:fillRect/>
          </a:stretch>
        </p:blipFill>
        <p:spPr>
          <a:xfrm>
            <a:off x="2031641" y="2057400"/>
            <a:ext cx="4978759" cy="4102100"/>
          </a:xfrm>
        </p:spPr>
      </p:pic>
      <p:sp>
        <p:nvSpPr>
          <p:cNvPr id="5" name="Left Arrow 4"/>
          <p:cNvSpPr/>
          <p:nvPr/>
        </p:nvSpPr>
        <p:spPr>
          <a:xfrm>
            <a:off x="3136900" y="39624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6">
                  <a:lumMod val="50000"/>
                </a:schemeClr>
              </a:solidFill>
            </a:endParaRPr>
          </a:p>
        </p:txBody>
      </p:sp>
      <p:sp>
        <p:nvSpPr>
          <p:cNvPr id="10" name="Rectangle 9"/>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p:cNvSpPr>
            <a:spLocks noChangeArrowheads="1"/>
          </p:cNvSpPr>
          <p:nvPr/>
        </p:nvSpPr>
        <p:spPr bwMode="auto">
          <a:xfrm>
            <a:off x="0" y="685800"/>
            <a:ext cx="9144000" cy="914400"/>
          </a:xfrm>
          <a:prstGeom prst="rect">
            <a:avLst/>
          </a:prstGeom>
          <a:noFill/>
          <a:ln w="9525">
            <a:noFill/>
            <a:miter lim="800000"/>
            <a:headEnd/>
            <a:tailEnd/>
          </a:ln>
        </p:spPr>
        <p:txBody>
          <a:bodyPr anchor="ctr"/>
          <a:lstStyle/>
          <a:p>
            <a:pPr algn="ctr"/>
            <a:r>
              <a:rPr lang="en-US" sz="2200" b="1" dirty="0" smtClean="0"/>
              <a:t>Select “Grants for Organizations.”</a:t>
            </a:r>
            <a:endParaRPr lang="en-US" sz="22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6753" t="7317" r="27973" b="30488"/>
          <a:stretch>
            <a:fillRect/>
          </a:stretch>
        </p:blipFill>
        <p:spPr bwMode="auto">
          <a:xfrm>
            <a:off x="1993900" y="2057400"/>
            <a:ext cx="5105400" cy="3945082"/>
          </a:xfrm>
          <a:prstGeom prst="rect">
            <a:avLst/>
          </a:prstGeom>
          <a:noFill/>
          <a:ln w="9525">
            <a:noFill/>
            <a:miter lim="800000"/>
            <a:headEnd/>
            <a:tailEnd/>
          </a:ln>
        </p:spPr>
      </p:pic>
      <p:sp>
        <p:nvSpPr>
          <p:cNvPr id="6" name="Left Arrow 5"/>
          <p:cNvSpPr/>
          <p:nvPr/>
        </p:nvSpPr>
        <p:spPr>
          <a:xfrm>
            <a:off x="2679700" y="4011612"/>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Left Arrow 7"/>
          <p:cNvSpPr/>
          <p:nvPr/>
        </p:nvSpPr>
        <p:spPr>
          <a:xfrm>
            <a:off x="6642100" y="3783013"/>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p:cNvSpPr>
            <a:spLocks noChangeArrowheads="1"/>
          </p:cNvSpPr>
          <p:nvPr/>
        </p:nvSpPr>
        <p:spPr bwMode="auto">
          <a:xfrm>
            <a:off x="0" y="685800"/>
            <a:ext cx="9144000" cy="914400"/>
          </a:xfrm>
          <a:prstGeom prst="rect">
            <a:avLst/>
          </a:prstGeom>
          <a:noFill/>
          <a:ln w="9525">
            <a:noFill/>
            <a:miter lim="800000"/>
            <a:headEnd/>
            <a:tailEnd/>
          </a:ln>
        </p:spPr>
        <p:txBody>
          <a:bodyPr anchor="ctr"/>
          <a:lstStyle/>
          <a:p>
            <a:pPr algn="ctr"/>
            <a:r>
              <a:rPr lang="en-US" sz="2200" b="1" dirty="0" smtClean="0"/>
              <a:t>Select “Art Works” to learn more about the category.</a:t>
            </a:r>
          </a:p>
          <a:p>
            <a:pPr algn="ctr"/>
            <a:r>
              <a:rPr lang="en-US" sz="1600" b="1" dirty="0" smtClean="0"/>
              <a:t>(Browse through “Key Information for Applicants” for other important information.)</a:t>
            </a:r>
            <a:endParaRPr lang="en-US" sz="16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6847" t="7955" r="27770" b="19432"/>
          <a:stretch>
            <a:fillRect/>
          </a:stretch>
        </p:blipFill>
        <p:spPr bwMode="auto">
          <a:xfrm>
            <a:off x="2209800" y="2057399"/>
            <a:ext cx="4572000" cy="4114801"/>
          </a:xfrm>
          <a:prstGeom prst="rect">
            <a:avLst/>
          </a:prstGeom>
          <a:noFill/>
          <a:ln w="9525">
            <a:noFill/>
            <a:miter lim="800000"/>
            <a:headEnd/>
            <a:tailEnd/>
          </a:ln>
        </p:spPr>
      </p:pic>
      <p:sp>
        <p:nvSpPr>
          <p:cNvPr id="6" name="Left Arrow 5"/>
          <p:cNvSpPr/>
          <p:nvPr/>
        </p:nvSpPr>
        <p:spPr>
          <a:xfrm>
            <a:off x="5727700" y="55626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p:nvSpPr>
        <p:spPr bwMode="auto">
          <a:xfrm>
            <a:off x="0" y="685800"/>
            <a:ext cx="9144000" cy="914400"/>
          </a:xfrm>
          <a:prstGeom prst="rect">
            <a:avLst/>
          </a:prstGeom>
          <a:noFill/>
          <a:ln w="9525">
            <a:noFill/>
            <a:miter lim="800000"/>
            <a:headEnd/>
            <a:tailEnd/>
          </a:ln>
        </p:spPr>
        <p:txBody>
          <a:bodyPr anchor="ctr"/>
          <a:lstStyle/>
          <a:p>
            <a:pPr algn="ctr"/>
            <a:r>
              <a:rPr lang="en-US" sz="2000" b="1" dirty="0" smtClean="0"/>
              <a:t>After you read about the Art Works category, select “Design” to apply.</a:t>
            </a:r>
            <a:endParaRPr lang="en-US" sz="20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132" t="8235" r="27868" b="21177"/>
          <a:stretch>
            <a:fillRect/>
          </a:stretch>
        </p:blipFill>
        <p:spPr bwMode="auto">
          <a:xfrm>
            <a:off x="2148946" y="2057400"/>
            <a:ext cx="4632854" cy="4087812"/>
          </a:xfrm>
          <a:prstGeom prst="rect">
            <a:avLst/>
          </a:prstGeom>
          <a:noFill/>
          <a:ln w="9525">
            <a:noFill/>
            <a:miter lim="800000"/>
            <a:headEnd/>
            <a:tailEnd/>
          </a:ln>
        </p:spPr>
      </p:pic>
      <p:sp>
        <p:nvSpPr>
          <p:cNvPr id="11" name="Rectangle 10"/>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b="1" dirty="0" smtClean="0"/>
              <a:t>After you read about the project types supported at each deadline, select “How to Prepare and Submit an Application” (and the instructions) to get started.</a:t>
            </a:r>
          </a:p>
        </p:txBody>
      </p:sp>
      <p:sp>
        <p:nvSpPr>
          <p:cNvPr id="6" name="Left Arrow 5"/>
          <p:cNvSpPr/>
          <p:nvPr/>
        </p:nvSpPr>
        <p:spPr>
          <a:xfrm>
            <a:off x="6489700" y="57912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228600" y="3124200"/>
            <a:ext cx="853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effectLst/>
                <a:uLnTx/>
                <a:uFillTx/>
                <a:latin typeface="Arial" pitchFamily="34" charset="0"/>
                <a:ea typeface="+mn-ea"/>
                <a:cs typeface="Arial" pitchFamily="34" charset="0"/>
              </a:rPr>
              <a:t>SF-424 </a:t>
            </a: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(Application for Federal Domestic Assistance) </a:t>
            </a:r>
          </a:p>
        </p:txBody>
      </p:sp>
      <p:sp>
        <p:nvSpPr>
          <p:cNvPr id="10" name="Content Placeholder 2"/>
          <p:cNvSpPr txBox="1">
            <a:spLocks/>
          </p:cNvSpPr>
          <p:nvPr/>
        </p:nvSpPr>
        <p:spPr bwMode="auto">
          <a:xfrm>
            <a:off x="304800" y="4038600"/>
            <a:ext cx="8534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This is the </a:t>
            </a:r>
            <a:r>
              <a:rPr kumimoji="0" lang="en-US" sz="2500" i="1" u="none" strike="noStrike" kern="1200" cap="none" spc="0" normalizeH="0" baseline="0" noProof="0" dirty="0" smtClean="0">
                <a:ln>
                  <a:noFill/>
                </a:ln>
                <a:effectLst/>
                <a:uLnTx/>
                <a:uFillTx/>
                <a:latin typeface="Arial" pitchFamily="34" charset="0"/>
                <a:ea typeface="+mn-ea"/>
                <a:cs typeface="Arial" pitchFamily="34" charset="0"/>
              </a:rPr>
              <a:t>only</a:t>
            </a: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 item you submit through Grants.gov.  </a:t>
            </a:r>
            <a:r>
              <a:rPr kumimoji="0" lang="en-US" sz="2500" b="1" i="0" u="none" strike="noStrike" kern="1200" cap="none" spc="0" normalizeH="0" baseline="0" noProof="0" dirty="0" smtClean="0">
                <a:ln>
                  <a:noFill/>
                </a:ln>
                <a:effectLst/>
                <a:uLnTx/>
                <a:uFillTx/>
                <a:latin typeface="Arial" pitchFamily="34" charset="0"/>
                <a:ea typeface="+mn-ea"/>
                <a:cs typeface="Arial" pitchFamily="34" charset="0"/>
              </a:rPr>
              <a:t>If it  is not successfully submitted by the deadline, you  will be unable to submit your other materials </a:t>
            </a:r>
            <a:r>
              <a:rPr kumimoji="0" lang="en-US" sz="2500" i="0" u="none" strike="noStrike" kern="1200" cap="none" spc="0" normalizeH="0" baseline="0" noProof="0" dirty="0" smtClean="0">
                <a:ln>
                  <a:noFill/>
                </a:ln>
                <a:effectLst/>
                <a:uLnTx/>
                <a:uFillTx/>
                <a:latin typeface="Arial" pitchFamily="34" charset="0"/>
                <a:ea typeface="+mn-ea"/>
                <a:cs typeface="Arial" pitchFamily="34" charset="0"/>
              </a:rPr>
              <a:t>in NEA-GO.</a:t>
            </a:r>
          </a:p>
        </p:txBody>
      </p:sp>
      <p:sp>
        <p:nvSpPr>
          <p:cNvPr id="11" name="Content Placeholder 2"/>
          <p:cNvSpPr txBox="1">
            <a:spLocks/>
          </p:cNvSpPr>
          <p:nvPr/>
        </p:nvSpPr>
        <p:spPr bwMode="auto">
          <a:xfrm>
            <a:off x="228600" y="2133600"/>
            <a:ext cx="8686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Arial" pitchFamily="34" charset="0"/>
                <a:ea typeface="+mn-ea"/>
                <a:cs typeface="Arial" pitchFamily="34" charset="0"/>
              </a:rPr>
              <a:t>Submit through Grants.gov </a:t>
            </a:r>
            <a:r>
              <a:rPr kumimoji="0" lang="en-US" sz="2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(July 24 deadline – earlier!!!)</a:t>
            </a:r>
          </a:p>
        </p:txBody>
      </p:sp>
      <p:sp>
        <p:nvSpPr>
          <p:cNvPr id="12" name="Rectangle 11"/>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3400" b="1" dirty="0" smtClean="0"/>
              <a:t>Step 1 of 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838199"/>
          </a:xfrm>
        </p:spPr>
        <p:txBody>
          <a:bodyPr rtlCol="0">
            <a:normAutofit/>
          </a:bodyPr>
          <a:lstStyle/>
          <a:p>
            <a:pPr fontAlgn="auto">
              <a:spcBef>
                <a:spcPts val="0"/>
              </a:spcBef>
              <a:spcAft>
                <a:spcPts val="2000"/>
              </a:spcAft>
              <a:defRPr/>
            </a:pPr>
            <a:r>
              <a:rPr lang="en-US" sz="2200" dirty="0" smtClean="0">
                <a:latin typeface="Arial" pitchFamily="34" charset="0"/>
                <a:cs typeface="Arial" pitchFamily="34" charset="0"/>
              </a:rPr>
              <a:t>Online, government-wide electronic application system </a:t>
            </a:r>
            <a:r>
              <a:rPr lang="en-US" sz="2200" b="1" dirty="0" smtClean="0">
                <a:latin typeface="Arial" pitchFamily="34" charset="0"/>
                <a:cs typeface="Arial" pitchFamily="34" charset="0"/>
              </a:rPr>
              <a:t>through which all applicants must submit</a:t>
            </a:r>
            <a:r>
              <a:rPr lang="en-US" sz="2200" dirty="0" smtClean="0">
                <a:latin typeface="Arial" pitchFamily="34" charset="0"/>
                <a:cs typeface="Arial" pitchFamily="34" charset="0"/>
              </a:rPr>
              <a:t>.</a:t>
            </a:r>
          </a:p>
        </p:txBody>
      </p:sp>
      <p:sp>
        <p:nvSpPr>
          <p:cNvPr id="9" name="Content Placeholder 2"/>
          <p:cNvSpPr txBox="1">
            <a:spLocks/>
          </p:cNvSpPr>
          <p:nvPr/>
        </p:nvSpPr>
        <p:spPr bwMode="auto">
          <a:xfrm>
            <a:off x="457200" y="3733801"/>
            <a:ext cx="8229600" cy="6095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You are required to </a:t>
            </a:r>
            <a:r>
              <a:rPr kumimoji="0" lang="en-US" sz="2200" b="1" i="0" u="none" strike="noStrike" kern="1200" cap="none" spc="0" normalizeH="0" baseline="0" noProof="0" dirty="0" smtClean="0">
                <a:ln>
                  <a:noFill/>
                </a:ln>
                <a:effectLst/>
                <a:uLnTx/>
                <a:uFillTx/>
                <a:latin typeface="Arial" pitchFamily="34" charset="0"/>
                <a:ea typeface="+mn-ea"/>
                <a:cs typeface="Arial" pitchFamily="34" charset="0"/>
              </a:rPr>
              <a:t>change your password every 60 days</a:t>
            </a: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a:t>
            </a:r>
          </a:p>
        </p:txBody>
      </p:sp>
      <p:sp>
        <p:nvSpPr>
          <p:cNvPr id="10" name="Content Placeholder 2"/>
          <p:cNvSpPr txBox="1">
            <a:spLocks/>
          </p:cNvSpPr>
          <p:nvPr/>
        </p:nvSpPr>
        <p:spPr bwMode="auto">
          <a:xfrm>
            <a:off x="457200" y="4343400"/>
            <a:ext cx="8229600" cy="11429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Obtain a DUNS number and </a:t>
            </a:r>
            <a:r>
              <a:rPr kumimoji="0" lang="en-US" sz="2200" b="1" i="0" u="none" strike="noStrike" kern="1200" cap="none" spc="0" normalizeH="0" baseline="0" noProof="0" dirty="0" smtClean="0">
                <a:ln>
                  <a:noFill/>
                </a:ln>
                <a:effectLst/>
                <a:uLnTx/>
                <a:uFillTx/>
                <a:latin typeface="Arial" pitchFamily="34" charset="0"/>
                <a:ea typeface="+mn-ea"/>
                <a:cs typeface="Arial" pitchFamily="34" charset="0"/>
              </a:rPr>
              <a:t>register with SAM </a:t>
            </a: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(System for Award Management) in order to use Grants.gov—allow at least 2 weeks for registration or renewal.</a:t>
            </a:r>
          </a:p>
        </p:txBody>
      </p:sp>
      <p:sp>
        <p:nvSpPr>
          <p:cNvPr id="11" name="Content Placeholder 2"/>
          <p:cNvSpPr txBox="1">
            <a:spLocks/>
          </p:cNvSpPr>
          <p:nvPr/>
        </p:nvSpPr>
        <p:spPr bwMode="auto">
          <a:xfrm>
            <a:off x="457200" y="2819400"/>
            <a:ext cx="8229600" cy="838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pitchFamily="34" charset="0"/>
              <a:buChar char="•"/>
              <a:tabLst/>
              <a:defRPr/>
            </a:pPr>
            <a:r>
              <a:rPr kumimoji="0" lang="en-US" sz="2200" b="1" i="0" u="none" strike="noStrike" kern="1200" cap="none" spc="0" normalizeH="0" baseline="0" noProof="0" dirty="0" smtClean="0">
                <a:ln>
                  <a:noFill/>
                </a:ln>
                <a:effectLst/>
                <a:uLnTx/>
                <a:uFillTx/>
                <a:latin typeface="Arial" pitchFamily="34" charset="0"/>
                <a:ea typeface="+mn-ea"/>
                <a:cs typeface="Arial" pitchFamily="34" charset="0"/>
              </a:rPr>
              <a:t>Don’t wait until immediately before your deadline</a:t>
            </a: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 submit no later than 10 days prior to the deadline.</a:t>
            </a:r>
          </a:p>
        </p:txBody>
      </p:sp>
      <p:sp>
        <p:nvSpPr>
          <p:cNvPr id="12" name="Content Placeholder 2"/>
          <p:cNvSpPr txBox="1">
            <a:spLocks/>
          </p:cNvSpPr>
          <p:nvPr/>
        </p:nvSpPr>
        <p:spPr bwMode="auto">
          <a:xfrm>
            <a:off x="457200" y="5638800"/>
            <a:ext cx="8229600" cy="53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See </a:t>
            </a:r>
            <a:r>
              <a:rPr kumimoji="0" lang="en-US" sz="2200" b="1" i="0" u="sng" strike="noStrike" kern="1200" cap="none" spc="0" normalizeH="0" baseline="0" noProof="0" dirty="0" smtClean="0">
                <a:ln>
                  <a:noFill/>
                </a:ln>
                <a:effectLst/>
                <a:uLnTx/>
                <a:uFillTx/>
                <a:latin typeface="Arial" pitchFamily="34" charset="0"/>
                <a:ea typeface="+mn-ea"/>
                <a:cs typeface="Arial" pitchFamily="34" charset="0"/>
              </a:rPr>
              <a:t>www.grants.gov</a:t>
            </a:r>
            <a:r>
              <a:rPr kumimoji="0" lang="en-US" sz="2200" b="0" i="0" u="none" strike="noStrike" kern="1200" cap="none" spc="0" normalizeH="0" baseline="0" noProof="0" dirty="0" smtClean="0">
                <a:ln>
                  <a:noFill/>
                </a:ln>
                <a:effectLst/>
                <a:uLnTx/>
                <a:uFillTx/>
                <a:latin typeface="Arial" pitchFamily="34" charset="0"/>
                <a:ea typeface="+mn-ea"/>
                <a:cs typeface="Arial" pitchFamily="34" charset="0"/>
              </a:rPr>
              <a:t> for more details or call 1-800-518-4726.</a:t>
            </a:r>
          </a:p>
        </p:txBody>
      </p:sp>
      <p:sp>
        <p:nvSpPr>
          <p:cNvPr id="15" name="Rectangle 14"/>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About Grants.gov</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auto">
          <a:xfrm>
            <a:off x="304800" y="2895600"/>
            <a:ext cx="8534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1313" indent="-341313" fontAlgn="auto">
              <a:spcAft>
                <a:spcPts val="0"/>
              </a:spcAft>
              <a:buFont typeface="Arial" pitchFamily="34" charset="0"/>
              <a:buChar char="•"/>
              <a:defRPr/>
            </a:pPr>
            <a:r>
              <a:rPr lang="en-US" sz="2600" dirty="0"/>
              <a:t>NEA Grant Application Form </a:t>
            </a:r>
            <a:endParaRPr lang="en-US" sz="2600" dirty="0" smtClean="0"/>
          </a:p>
          <a:p>
            <a:pPr marL="341313" indent="-341313" fontAlgn="auto">
              <a:spcAft>
                <a:spcPts val="0"/>
              </a:spcAft>
              <a:defRPr/>
            </a:pPr>
            <a:r>
              <a:rPr lang="en-US" sz="2600" dirty="0"/>
              <a:t> </a:t>
            </a:r>
            <a:r>
              <a:rPr lang="en-US" sz="2600" dirty="0" smtClean="0"/>
              <a:t>   </a:t>
            </a:r>
            <a:r>
              <a:rPr lang="en-US" dirty="0" smtClean="0"/>
              <a:t>(</a:t>
            </a:r>
            <a:r>
              <a:rPr lang="en-US" dirty="0"/>
              <a:t>including answers to narrative questions, financial info, bios)</a:t>
            </a:r>
          </a:p>
        </p:txBody>
      </p:sp>
      <p:sp>
        <p:nvSpPr>
          <p:cNvPr id="11" name="Content Placeholder 2"/>
          <p:cNvSpPr txBox="1">
            <a:spLocks/>
          </p:cNvSpPr>
          <p:nvPr/>
        </p:nvSpPr>
        <p:spPr bwMode="auto">
          <a:xfrm>
            <a:off x="304800" y="4038600"/>
            <a:ext cx="7239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1313" lvl="0" indent="-341313">
              <a:spcBef>
                <a:spcPct val="20000"/>
              </a:spcBef>
              <a:buFont typeface="Arial" pitchFamily="34" charset="0"/>
              <a:buChar char="•"/>
            </a:pPr>
            <a:r>
              <a:rPr lang="en-US" sz="2800" dirty="0"/>
              <a:t>Items to Upload </a:t>
            </a:r>
            <a:endParaRPr lang="en-US" sz="2800" dirty="0" smtClean="0"/>
          </a:p>
          <a:p>
            <a:pPr marL="341313" lvl="0" indent="-341313">
              <a:spcBef>
                <a:spcPct val="20000"/>
              </a:spcBef>
            </a:pPr>
            <a:r>
              <a:rPr lang="en-US" sz="2800" dirty="0"/>
              <a:t> </a:t>
            </a:r>
            <a:r>
              <a:rPr lang="en-US" sz="2800" dirty="0" smtClean="0"/>
              <a:t>  </a:t>
            </a:r>
            <a:r>
              <a:rPr lang="en-US" dirty="0" smtClean="0"/>
              <a:t>(</a:t>
            </a:r>
            <a:r>
              <a:rPr lang="en-US" dirty="0"/>
              <a:t>Programmatic activities list, statements of support, special items, </a:t>
            </a:r>
            <a:r>
              <a:rPr lang="en-US" dirty="0" smtClean="0"/>
              <a:t>and work </a:t>
            </a:r>
            <a:r>
              <a:rPr lang="en-US" dirty="0"/>
              <a:t>samples)</a:t>
            </a:r>
            <a:endParaRPr kumimoji="0" lang="en-US"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2" name="Content Placeholder 2"/>
          <p:cNvSpPr txBox="1">
            <a:spLocks/>
          </p:cNvSpPr>
          <p:nvPr/>
        </p:nvSpPr>
        <p:spPr bwMode="auto">
          <a:xfrm>
            <a:off x="304800" y="2133600"/>
            <a:ext cx="8686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r>
              <a:rPr lang="en-US" sz="2800" b="1" dirty="0"/>
              <a:t>Submit through </a:t>
            </a:r>
            <a:r>
              <a:rPr lang="en-US" sz="2800" b="1" dirty="0" smtClean="0"/>
              <a:t>NEA-GO: </a:t>
            </a:r>
            <a:r>
              <a:rPr lang="en-US" dirty="0" smtClean="0"/>
              <a:t>(August 7-21)</a:t>
            </a:r>
            <a:endParaRPr kumimoji="0" lang="en-US" b="1"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3" name="Rectangle 12"/>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3400" b="1" dirty="0" smtClean="0"/>
              <a:t>Step 2 of 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pic>
        <p:nvPicPr>
          <p:cNvPr id="4" name="Picture 3" descr="artworkslogo.jpg"/>
          <p:cNvPicPr>
            <a:picLocks noChangeAspect="1"/>
          </p:cNvPicPr>
          <p:nvPr/>
        </p:nvPicPr>
        <p:blipFill>
          <a:blip r:embed="rId3" cstate="print"/>
          <a:stretch>
            <a:fillRect/>
          </a:stretch>
        </p:blipFill>
        <p:spPr>
          <a:xfrm>
            <a:off x="1133475" y="1481137"/>
            <a:ext cx="6877050" cy="389572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1"/>
            <a:ext cx="8458200" cy="1905000"/>
          </a:xfrm>
        </p:spPr>
        <p:txBody>
          <a:bodyPr rtlCol="0">
            <a:normAutofit lnSpcReduction="10000"/>
          </a:bodyPr>
          <a:lstStyle/>
          <a:p>
            <a:pPr fontAlgn="auto">
              <a:spcAft>
                <a:spcPts val="0"/>
              </a:spcAft>
              <a:defRPr/>
            </a:pPr>
            <a:r>
              <a:rPr lang="en-US" sz="3000" dirty="0" smtClean="0">
                <a:latin typeface="Arial" pitchFamily="34" charset="0"/>
                <a:cs typeface="Arial" pitchFamily="34" charset="0"/>
              </a:rPr>
              <a:t>You will </a:t>
            </a:r>
            <a:r>
              <a:rPr lang="en-US" sz="3000" b="1" dirty="0" smtClean="0">
                <a:latin typeface="Arial" pitchFamily="34" charset="0"/>
                <a:cs typeface="Arial" pitchFamily="34" charset="0"/>
              </a:rPr>
              <a:t>submit</a:t>
            </a:r>
            <a:r>
              <a:rPr lang="en-US" sz="3000" dirty="0" smtClean="0">
                <a:latin typeface="Arial" pitchFamily="34" charset="0"/>
                <a:cs typeface="Arial" pitchFamily="34" charset="0"/>
              </a:rPr>
              <a:t> the Grant Application Form and electronically upload other items </a:t>
            </a:r>
            <a:r>
              <a:rPr lang="en-US" sz="3000" b="1" dirty="0" smtClean="0">
                <a:latin typeface="Arial" pitchFamily="34" charset="0"/>
                <a:cs typeface="Arial" pitchFamily="34" charset="0"/>
              </a:rPr>
              <a:t>using the NEA-GO system two weeks after your Grants.gov application deadline</a:t>
            </a:r>
            <a:r>
              <a:rPr lang="en-US" sz="3000" dirty="0" smtClean="0">
                <a:latin typeface="Arial" pitchFamily="34" charset="0"/>
                <a:cs typeface="Arial" pitchFamily="34" charset="0"/>
              </a:rPr>
              <a:t>.</a:t>
            </a:r>
          </a:p>
        </p:txBody>
      </p:sp>
      <p:sp>
        <p:nvSpPr>
          <p:cNvPr id="9" name="Content Placeholder 2"/>
          <p:cNvSpPr txBox="1">
            <a:spLocks/>
          </p:cNvSpPr>
          <p:nvPr/>
        </p:nvSpPr>
        <p:spPr bwMode="auto">
          <a:xfrm>
            <a:off x="381000" y="5333998"/>
            <a:ext cx="8229600" cy="99060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3000" b="0"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0" name="Content Placeholder 2"/>
          <p:cNvSpPr txBox="1">
            <a:spLocks/>
          </p:cNvSpPr>
          <p:nvPr/>
        </p:nvSpPr>
        <p:spPr bwMode="auto">
          <a:xfrm>
            <a:off x="381000" y="3810000"/>
            <a:ext cx="8229600" cy="1524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effectLst/>
                <a:uLnTx/>
                <a:uFillTx/>
                <a:latin typeface="Arial" pitchFamily="34" charset="0"/>
                <a:ea typeface="+mn-ea"/>
                <a:cs typeface="Arial" pitchFamily="34" charset="0"/>
              </a:rPr>
              <a:t>Prepare these materials well in advance </a:t>
            </a:r>
            <a:r>
              <a:rPr kumimoji="0" lang="en-US" sz="3000" b="0" i="0" u="none" strike="noStrike" kern="1200" cap="none" spc="0" normalizeH="0" baseline="0" noProof="0" dirty="0" smtClean="0">
                <a:ln>
                  <a:noFill/>
                </a:ln>
                <a:effectLst/>
                <a:uLnTx/>
                <a:uFillTx/>
                <a:latin typeface="Arial" pitchFamily="34" charset="0"/>
                <a:ea typeface="+mn-ea"/>
                <a:cs typeface="Arial" pitchFamily="34" charset="0"/>
              </a:rPr>
              <a:t>of the application deadline and have them ready to upload once NEA-GO becomes available to you.</a:t>
            </a:r>
          </a:p>
        </p:txBody>
      </p:sp>
      <p:sp>
        <p:nvSpPr>
          <p:cNvPr id="11" name="Rectangle 10"/>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NEA </a:t>
            </a:r>
            <a:r>
              <a:rPr lang="en-US" sz="2500" b="1" dirty="0" err="1" smtClean="0"/>
              <a:t>GrantsOnline</a:t>
            </a:r>
            <a:r>
              <a:rPr lang="en-US" sz="2500" b="1" dirty="0" smtClean="0"/>
              <a:t>™ System (NEA-GO)</a:t>
            </a:r>
            <a:endParaRPr lang="en-US" sz="2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685800" y="1905000"/>
            <a:ext cx="8229600" cy="609600"/>
          </a:xfrm>
        </p:spPr>
        <p:txBody>
          <a:bodyPr/>
          <a:lstStyle/>
          <a:p>
            <a:pPr>
              <a:buFont typeface="Arial" pitchFamily="34" charset="0"/>
              <a:buNone/>
            </a:pPr>
            <a:r>
              <a:rPr lang="en-US" sz="3000" b="1" u="sng" dirty="0" smtClean="0">
                <a:latin typeface="Arial" pitchFamily="34" charset="0"/>
                <a:cs typeface="Arial" pitchFamily="34" charset="0"/>
              </a:rPr>
              <a:t>Accessing the system:</a:t>
            </a:r>
            <a:endParaRPr lang="en-US" sz="3000" b="1" u="sng" dirty="0" smtClean="0"/>
          </a:p>
        </p:txBody>
      </p:sp>
      <p:sp>
        <p:nvSpPr>
          <p:cNvPr id="9" name="Content Placeholder 2"/>
          <p:cNvSpPr txBox="1">
            <a:spLocks/>
          </p:cNvSpPr>
          <p:nvPr/>
        </p:nvSpPr>
        <p:spPr bwMode="auto">
          <a:xfrm>
            <a:off x="838200" y="25908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Go to “Track My Application” at Grants.gov</a:t>
            </a:r>
            <a:endParaRPr kumimoji="0" lang="en-US" sz="2500" b="0" i="0" u="none" strike="noStrike" kern="1200" cap="none" spc="0" normalizeH="0" baseline="0" noProof="0" dirty="0" smtClean="0">
              <a:ln>
                <a:noFill/>
              </a:ln>
              <a:effectLst/>
              <a:uLnTx/>
              <a:uFillTx/>
              <a:latin typeface="+mn-lt"/>
              <a:ea typeface="+mn-ea"/>
              <a:cs typeface="+mn-cs"/>
            </a:endParaRPr>
          </a:p>
        </p:txBody>
      </p:sp>
      <p:sp>
        <p:nvSpPr>
          <p:cNvPr id="10" name="Content Placeholder 2"/>
          <p:cNvSpPr txBox="1">
            <a:spLocks/>
          </p:cNvSpPr>
          <p:nvPr/>
        </p:nvSpPr>
        <p:spPr bwMode="auto">
          <a:xfrm>
            <a:off x="838200" y="32004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The notes box will have a link to NEA-GO and info about when the system will be open</a:t>
            </a:r>
            <a:endParaRPr kumimoji="0" lang="en-US" sz="2500" b="0" i="0" u="none" strike="noStrike" kern="1200" cap="none" spc="0" normalizeH="0" baseline="0" noProof="0" dirty="0" smtClean="0">
              <a:ln>
                <a:noFill/>
              </a:ln>
              <a:effectLst/>
              <a:uLnTx/>
              <a:uFillTx/>
              <a:latin typeface="+mn-lt"/>
              <a:ea typeface="+mn-ea"/>
              <a:cs typeface="+mn-cs"/>
            </a:endParaRPr>
          </a:p>
        </p:txBody>
      </p:sp>
      <p:sp>
        <p:nvSpPr>
          <p:cNvPr id="11" name="Content Placeholder 2"/>
          <p:cNvSpPr txBox="1">
            <a:spLocks/>
          </p:cNvSpPr>
          <p:nvPr/>
        </p:nvSpPr>
        <p:spPr bwMode="auto">
          <a:xfrm>
            <a:off x="838200" y="41910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User Name = Grants.gov Tracking Number</a:t>
            </a:r>
            <a:endParaRPr kumimoji="0" lang="en-US" sz="2500" b="0" i="0" u="none" strike="noStrike" kern="1200" cap="none" spc="0" normalizeH="0" baseline="0" noProof="0" dirty="0" smtClean="0">
              <a:ln>
                <a:noFill/>
              </a:ln>
              <a:effectLst/>
              <a:uLnTx/>
              <a:uFillTx/>
              <a:latin typeface="+mn-lt"/>
              <a:ea typeface="+mn-ea"/>
              <a:cs typeface="+mn-cs"/>
            </a:endParaRPr>
          </a:p>
        </p:txBody>
      </p:sp>
      <p:sp>
        <p:nvSpPr>
          <p:cNvPr id="12" name="Content Placeholder 2"/>
          <p:cNvSpPr txBox="1">
            <a:spLocks/>
          </p:cNvSpPr>
          <p:nvPr/>
        </p:nvSpPr>
        <p:spPr bwMode="auto">
          <a:xfrm>
            <a:off x="838200" y="4800600"/>
            <a:ext cx="822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500" b="0" i="0" u="none" strike="noStrike" kern="1200" cap="none" spc="0" normalizeH="0" baseline="0" noProof="0" dirty="0" smtClean="0">
                <a:ln>
                  <a:noFill/>
                </a:ln>
                <a:effectLst/>
                <a:uLnTx/>
                <a:uFillTx/>
                <a:latin typeface="Arial" pitchFamily="34" charset="0"/>
                <a:ea typeface="+mn-ea"/>
                <a:cs typeface="Arial" pitchFamily="34" charset="0"/>
              </a:rPr>
              <a:t>Password = NEA Application Number</a:t>
            </a:r>
            <a:endParaRPr kumimoji="0" lang="en-US" sz="25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500" b="0" i="0" u="none" strike="noStrike" kern="1200" cap="none" spc="0" normalizeH="0" baseline="0" noProof="0" dirty="0" smtClean="0">
              <a:ln>
                <a:noFill/>
              </a:ln>
              <a:effectLst/>
              <a:uLnTx/>
              <a:uFillTx/>
              <a:latin typeface="+mn-lt"/>
              <a:ea typeface="+mn-ea"/>
              <a:cs typeface="+mn-cs"/>
            </a:endParaRPr>
          </a:p>
        </p:txBody>
      </p:sp>
      <p:sp>
        <p:nvSpPr>
          <p:cNvPr id="13" name="Content Placeholder 2"/>
          <p:cNvSpPr txBox="1">
            <a:spLocks/>
          </p:cNvSpPr>
          <p:nvPr/>
        </p:nvSpPr>
        <p:spPr bwMode="auto">
          <a:xfrm>
            <a:off x="228600" y="5638800"/>
            <a:ext cx="8991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100" b="0" u="none" strike="noStrike" kern="1200" cap="none" spc="0" normalizeH="0" baseline="0" noProof="0" dirty="0" smtClean="0">
                <a:ln>
                  <a:noFill/>
                </a:ln>
                <a:effectLst/>
                <a:uLnTx/>
                <a:uFillTx/>
                <a:latin typeface="Arial" pitchFamily="34" charset="0"/>
                <a:ea typeface="+mn-ea"/>
                <a:cs typeface="Arial" pitchFamily="34" charset="0"/>
              </a:rPr>
              <a:t>This info is available 2 days after you submit your SF-424 to </a:t>
            </a:r>
          </a:p>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100" b="0" u="none" strike="noStrike" kern="1200" cap="none" spc="0" normalizeH="0" baseline="0" noProof="0" dirty="0" smtClean="0">
                <a:ln>
                  <a:noFill/>
                </a:ln>
                <a:effectLst/>
                <a:uLnTx/>
                <a:uFillTx/>
                <a:latin typeface="Arial" pitchFamily="34" charset="0"/>
                <a:ea typeface="+mn-ea"/>
                <a:cs typeface="Arial" pitchFamily="34" charset="0"/>
              </a:rPr>
              <a:t>Grants.gov (but no earlier than 10 days before the application deadline)</a:t>
            </a:r>
          </a:p>
        </p:txBody>
      </p:sp>
      <p:sp>
        <p:nvSpPr>
          <p:cNvPr id="14" name="Rectangle 13"/>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NEA </a:t>
            </a:r>
            <a:r>
              <a:rPr lang="en-US" sz="2500" b="1" dirty="0" err="1" smtClean="0"/>
              <a:t>GrantsOnline</a:t>
            </a:r>
            <a:r>
              <a:rPr lang="en-US" sz="2500" b="1" dirty="0" smtClean="0"/>
              <a:t>™ System (NEA-GO)</a:t>
            </a:r>
            <a:endParaRPr lang="en-US" sz="2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2286000"/>
            <a:ext cx="8229600" cy="685799"/>
          </a:xfrm>
        </p:spPr>
        <p:txBody>
          <a:bodyPr/>
          <a:lstStyle/>
          <a:p>
            <a:r>
              <a:rPr lang="en-US" sz="2800" dirty="0" smtClean="0">
                <a:latin typeface="Arial" pitchFamily="34" charset="0"/>
                <a:cs typeface="Arial" pitchFamily="34" charset="0"/>
              </a:rPr>
              <a:t>Please read the guidelines carefully</a:t>
            </a:r>
          </a:p>
        </p:txBody>
      </p:sp>
      <p:sp>
        <p:nvSpPr>
          <p:cNvPr id="9" name="Content Placeholder 2"/>
          <p:cNvSpPr txBox="1">
            <a:spLocks/>
          </p:cNvSpPr>
          <p:nvPr/>
        </p:nvSpPr>
        <p:spPr bwMode="auto">
          <a:xfrm>
            <a:off x="457200" y="3276598"/>
            <a:ext cx="8229600" cy="838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Arial" pitchFamily="34" charset="0"/>
                <a:ea typeface="+mn-ea"/>
                <a:cs typeface="Arial" pitchFamily="34" charset="0"/>
              </a:rPr>
              <a:t>Be aware of the new application deadlines </a:t>
            </a:r>
            <a:r>
              <a:rPr kumimoji="0" lang="en-US" sz="2800" b="0" i="0" u="none" strike="noStrike" kern="1200" cap="none" spc="0" normalizeH="0" noProof="0" dirty="0" smtClean="0">
                <a:ln>
                  <a:noFill/>
                </a:ln>
                <a:effectLst/>
                <a:uLnTx/>
                <a:uFillTx/>
                <a:latin typeface="Arial" pitchFamily="34" charset="0"/>
                <a:ea typeface="+mn-ea"/>
                <a:cs typeface="Arial" pitchFamily="34" charset="0"/>
              </a:rPr>
              <a:t> </a:t>
            </a:r>
            <a:r>
              <a:rPr kumimoji="0" lang="en-US" sz="2000" u="none" strike="noStrike" kern="1200" cap="none" spc="0" normalizeH="0" baseline="0" noProof="0" dirty="0" smtClean="0">
                <a:ln>
                  <a:noFill/>
                </a:ln>
                <a:effectLst/>
                <a:uLnTx/>
                <a:uFillTx/>
                <a:latin typeface="Arial" pitchFamily="34" charset="0"/>
                <a:ea typeface="+mn-ea"/>
                <a:cs typeface="Arial" pitchFamily="34" charset="0"/>
              </a:rPr>
              <a:t>(July 24</a:t>
            </a:r>
            <a:r>
              <a:rPr kumimoji="0" lang="en-US" sz="2000" u="none" strike="noStrike" kern="1200" cap="none" spc="0" normalizeH="0" baseline="0" noProof="0" smtClean="0">
                <a:ln>
                  <a:noFill/>
                </a:ln>
                <a:effectLst/>
                <a:uLnTx/>
                <a:uFillTx/>
                <a:latin typeface="Arial" pitchFamily="34" charset="0"/>
                <a:ea typeface="+mn-ea"/>
                <a:cs typeface="Arial" pitchFamily="34" charset="0"/>
              </a:rPr>
              <a:t>, 2014)</a:t>
            </a:r>
            <a:endParaRPr kumimoji="0" lang="en-US" sz="200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2" name="Rectangle 11"/>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ART WORKS Application Tips</a:t>
            </a:r>
            <a:endParaRPr lang="en-US" sz="2500" b="1" dirty="0"/>
          </a:p>
        </p:txBody>
      </p:sp>
      <p:sp>
        <p:nvSpPr>
          <p:cNvPr id="8" name="Content Placeholder 2"/>
          <p:cNvSpPr txBox="1">
            <a:spLocks/>
          </p:cNvSpPr>
          <p:nvPr/>
        </p:nvSpPr>
        <p:spPr bwMode="auto">
          <a:xfrm>
            <a:off x="457200" y="43434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700" b="0" i="0" u="none" strike="noStrike" kern="1200" cap="none" spc="0" normalizeH="0" baseline="0" noProof="0" dirty="0" smtClean="0">
                <a:ln>
                  <a:noFill/>
                </a:ln>
                <a:effectLst/>
                <a:uLnTx/>
                <a:uFillTx/>
                <a:latin typeface="Arial" pitchFamily="34" charset="0"/>
                <a:ea typeface="+mn-ea"/>
                <a:cs typeface="Arial" pitchFamily="34" charset="0"/>
              </a:rPr>
              <a:t>Remember </a:t>
            </a:r>
            <a:r>
              <a:rPr kumimoji="0" lang="en-US" sz="2700" b="0" i="0" u="none" strike="noStrike" kern="1200" cap="none" spc="0" normalizeH="0" noProof="0" dirty="0" smtClean="0">
                <a:ln>
                  <a:noFill/>
                </a:ln>
                <a:effectLst/>
                <a:uLnTx/>
                <a:uFillTx/>
                <a:latin typeface="Arial" pitchFamily="34" charset="0"/>
                <a:ea typeface="+mn-ea"/>
                <a:cs typeface="Arial" pitchFamily="34" charset="0"/>
              </a:rPr>
              <a:t>the review criteria </a:t>
            </a:r>
          </a:p>
          <a:p>
            <a:pPr marL="342900" marR="0" lvl="0" indent="-342900" algn="l" defTabSz="914400" rtl="0" eaLnBrk="1" fontAlgn="base" latinLnBrk="0" hangingPunct="1">
              <a:lnSpc>
                <a:spcPct val="100000"/>
              </a:lnSpc>
              <a:spcBef>
                <a:spcPct val="20000"/>
              </a:spcBef>
              <a:spcAft>
                <a:spcPct val="0"/>
              </a:spcAft>
              <a:buClrTx/>
              <a:buSzTx/>
              <a:tabLst/>
              <a:defRPr/>
            </a:pPr>
            <a:r>
              <a:rPr lang="en-US" sz="2700" dirty="0" smtClean="0"/>
              <a:t>	</a:t>
            </a:r>
            <a:r>
              <a:rPr kumimoji="0" lang="en-US" sz="2000" b="0" u="none" strike="noStrike" kern="1200" cap="none" spc="0" normalizeH="0" noProof="0" dirty="0" smtClean="0">
                <a:ln>
                  <a:noFill/>
                </a:ln>
                <a:effectLst/>
                <a:uLnTx/>
                <a:uFillTx/>
                <a:latin typeface="Arial" pitchFamily="34" charset="0"/>
                <a:ea typeface="+mn-ea"/>
                <a:cs typeface="Arial" pitchFamily="34" charset="0"/>
              </a:rPr>
              <a:t>(</a:t>
            </a:r>
            <a:r>
              <a:rPr kumimoji="0" lang="en-US" sz="2000" b="0" u="none" strike="noStrike" kern="1200" cap="none" spc="0" normalizeH="0" baseline="0" noProof="0" dirty="0" smtClean="0">
                <a:ln>
                  <a:noFill/>
                </a:ln>
                <a:effectLst/>
                <a:uLnTx/>
                <a:uFillTx/>
                <a:latin typeface="Arial" pitchFamily="34" charset="0"/>
                <a:ea typeface="+mn-ea"/>
                <a:cs typeface="Arial" pitchFamily="34" charset="0"/>
              </a:rPr>
              <a:t>artistic excellence and artistic merit</a:t>
            </a:r>
            <a:r>
              <a:rPr kumimoji="0" lang="en-US" sz="2000" b="0" u="none" strike="noStrike" kern="1200" cap="none" spc="0" normalizeH="0" noProof="0" dirty="0" smtClean="0">
                <a:ln>
                  <a:noFill/>
                </a:ln>
                <a:effectLst/>
                <a:uLnTx/>
                <a:uFillTx/>
                <a:latin typeface="Arial" pitchFamily="34" charset="0"/>
                <a:ea typeface="+mn-ea"/>
                <a:cs typeface="Arial" pitchFamily="34" charset="0"/>
              </a:rPr>
              <a:t>)</a:t>
            </a:r>
            <a:endParaRPr kumimoji="0" lang="en-US" sz="2000" b="1" u="sng" strike="noStrike" kern="1200" cap="none" spc="0" normalizeH="0" baseline="0" noProof="0" dirty="0" smtClean="0">
              <a:ln>
                <a:noFill/>
              </a:ln>
              <a:effectLst/>
              <a:uLnTx/>
              <a:uFillTx/>
              <a:latin typeface="Arial" pitchFamily="34" charset="0"/>
              <a:ea typeface="+mn-ea"/>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ART WORKS Application Tips</a:t>
            </a:r>
            <a:endParaRPr lang="en-US" sz="2500" b="1" dirty="0"/>
          </a:p>
        </p:txBody>
      </p:sp>
      <p:sp>
        <p:nvSpPr>
          <p:cNvPr id="7" name="Content Placeholder 2"/>
          <p:cNvSpPr txBox="1">
            <a:spLocks/>
          </p:cNvSpPr>
          <p:nvPr/>
        </p:nvSpPr>
        <p:spPr bwMode="auto">
          <a:xfrm>
            <a:off x="457200" y="18288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700" b="0" i="0" u="none" strike="noStrike" kern="1200" cap="none" spc="0" normalizeH="0" baseline="0" noProof="0" dirty="0" smtClean="0">
                <a:ln>
                  <a:noFill/>
                </a:ln>
                <a:effectLst/>
                <a:uLnTx/>
                <a:uFillTx/>
                <a:latin typeface="Arial" pitchFamily="34" charset="0"/>
                <a:ea typeface="+mn-ea"/>
                <a:cs typeface="Arial" pitchFamily="34" charset="0"/>
              </a:rPr>
              <a:t>You can find access to specific </a:t>
            </a:r>
            <a:r>
              <a:rPr kumimoji="0" lang="en-US" sz="2700" b="0" i="0" u="none" strike="noStrike" kern="1200" cap="none" spc="0" normalizeH="0" noProof="0" dirty="0" smtClean="0">
                <a:ln>
                  <a:noFill/>
                </a:ln>
                <a:effectLst/>
                <a:uLnTx/>
                <a:uFillTx/>
                <a:latin typeface="Arial" pitchFamily="34" charset="0"/>
                <a:ea typeface="+mn-ea"/>
                <a:cs typeface="Arial" pitchFamily="34" charset="0"/>
              </a:rPr>
              <a:t>review criteria at the bottom of the Art Works: Design page</a:t>
            </a:r>
            <a:endParaRPr kumimoji="0" lang="en-US" sz="2700" b="1" i="0" u="sng" strike="noStrike" kern="1200" cap="none" spc="0" normalizeH="0" baseline="0" noProof="0" dirty="0" smtClean="0">
              <a:ln>
                <a:noFill/>
              </a:ln>
              <a:effectLst/>
              <a:uLnTx/>
              <a:uFillTx/>
              <a:latin typeface="Arial" pitchFamily="34" charset="0"/>
              <a:ea typeface="+mn-ea"/>
              <a:cs typeface="Arial" pitchFamily="34" charset="0"/>
            </a:endParaRPr>
          </a:p>
        </p:txBody>
      </p:sp>
      <p:pic>
        <p:nvPicPr>
          <p:cNvPr id="4099" name="Picture 3"/>
          <p:cNvPicPr>
            <a:picLocks noChangeAspect="1" noChangeArrowheads="1"/>
          </p:cNvPicPr>
          <p:nvPr/>
        </p:nvPicPr>
        <p:blipFill>
          <a:blip r:embed="rId2" cstate="print"/>
          <a:srcRect l="29583" t="65926" r="30417" b="20494"/>
          <a:stretch>
            <a:fillRect/>
          </a:stretch>
        </p:blipFill>
        <p:spPr bwMode="auto">
          <a:xfrm>
            <a:off x="1676400" y="5505450"/>
            <a:ext cx="5486400" cy="10477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29584" t="22346" r="30417" b="44815"/>
          <a:stretch>
            <a:fillRect/>
          </a:stretch>
        </p:blipFill>
        <p:spPr bwMode="auto">
          <a:xfrm>
            <a:off x="1676400" y="2895600"/>
            <a:ext cx="5486400" cy="2533650"/>
          </a:xfrm>
          <a:prstGeom prst="rect">
            <a:avLst/>
          </a:prstGeom>
          <a:noFill/>
          <a:ln w="9525">
            <a:noFill/>
            <a:miter lim="800000"/>
            <a:headEnd/>
            <a:tailEnd/>
          </a:ln>
        </p:spPr>
      </p:pic>
      <p:sp>
        <p:nvSpPr>
          <p:cNvPr id="17" name="Left Arrow 16"/>
          <p:cNvSpPr/>
          <p:nvPr/>
        </p:nvSpPr>
        <p:spPr>
          <a:xfrm rot="20255081">
            <a:off x="4597836" y="5815133"/>
            <a:ext cx="990600" cy="331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srcRect l="29567" t="12615" r="30048" b="9848"/>
          <a:stretch>
            <a:fillRect/>
          </a:stretch>
        </p:blipFill>
        <p:spPr bwMode="auto">
          <a:xfrm>
            <a:off x="2133600" y="1790246"/>
            <a:ext cx="4445000" cy="4800600"/>
          </a:xfrm>
          <a:prstGeom prst="rect">
            <a:avLst/>
          </a:prstGeom>
          <a:noFill/>
          <a:ln w="9525">
            <a:noFill/>
            <a:miter lim="800000"/>
            <a:headEnd/>
            <a:tailEnd/>
          </a:ln>
        </p:spPr>
      </p:pic>
      <p:grpSp>
        <p:nvGrpSpPr>
          <p:cNvPr id="20" name="Group 19"/>
          <p:cNvGrpSpPr/>
          <p:nvPr/>
        </p:nvGrpSpPr>
        <p:grpSpPr>
          <a:xfrm>
            <a:off x="5499100" y="3048000"/>
            <a:ext cx="977900" cy="484188"/>
            <a:chOff x="5638800" y="3200400"/>
            <a:chExt cx="977900" cy="484188"/>
          </a:xfrm>
        </p:grpSpPr>
        <p:sp>
          <p:nvSpPr>
            <p:cNvPr id="14" name="Left Arrow 13"/>
            <p:cNvSpPr/>
            <p:nvPr/>
          </p:nvSpPr>
          <p:spPr>
            <a:xfrm>
              <a:off x="5638800" y="32004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TextBox 16"/>
            <p:cNvSpPr txBox="1"/>
            <p:nvPr/>
          </p:nvSpPr>
          <p:spPr>
            <a:xfrm>
              <a:off x="5867400" y="3276601"/>
              <a:ext cx="685800" cy="323165"/>
            </a:xfrm>
            <a:prstGeom prst="rect">
              <a:avLst/>
            </a:prstGeom>
            <a:noFill/>
          </p:spPr>
          <p:txBody>
            <a:bodyPr wrap="square" rtlCol="0">
              <a:spAutoFit/>
            </a:bodyPr>
            <a:lstStyle/>
            <a:p>
              <a:r>
                <a:rPr lang="en-US" sz="1500" b="1" dirty="0" smtClean="0"/>
                <a:t>FAQs</a:t>
              </a:r>
              <a:endParaRPr lang="en-US" sz="1500" b="1" dirty="0"/>
            </a:p>
          </p:txBody>
        </p:sp>
      </p:grpSp>
      <p:grpSp>
        <p:nvGrpSpPr>
          <p:cNvPr id="21" name="Group 20"/>
          <p:cNvGrpSpPr/>
          <p:nvPr/>
        </p:nvGrpSpPr>
        <p:grpSpPr>
          <a:xfrm rot="663439">
            <a:off x="5669713" y="5794640"/>
            <a:ext cx="1671966" cy="484188"/>
            <a:chOff x="5816366" y="5534582"/>
            <a:chExt cx="1671966" cy="484188"/>
          </a:xfrm>
        </p:grpSpPr>
        <p:sp>
          <p:nvSpPr>
            <p:cNvPr id="15" name="Left Arrow 14"/>
            <p:cNvSpPr/>
            <p:nvPr/>
          </p:nvSpPr>
          <p:spPr>
            <a:xfrm rot="20069129">
              <a:off x="5816366" y="5534582"/>
              <a:ext cx="1622455"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 name="TextBox 17"/>
            <p:cNvSpPr txBox="1"/>
            <p:nvPr/>
          </p:nvSpPr>
          <p:spPr>
            <a:xfrm rot="20072343">
              <a:off x="6055886" y="5537805"/>
              <a:ext cx="1432446" cy="323165"/>
            </a:xfrm>
            <a:prstGeom prst="rect">
              <a:avLst/>
            </a:prstGeom>
            <a:noFill/>
          </p:spPr>
          <p:txBody>
            <a:bodyPr wrap="square" rtlCol="0">
              <a:spAutoFit/>
            </a:bodyPr>
            <a:lstStyle/>
            <a:p>
              <a:r>
                <a:rPr lang="en-US" sz="1500" b="1" dirty="0" smtClean="0"/>
                <a:t>Past Grants</a:t>
              </a:r>
              <a:endParaRPr lang="en-US" sz="1500" b="1" dirty="0"/>
            </a:p>
          </p:txBody>
        </p:sp>
      </p:grpSp>
      <p:grpSp>
        <p:nvGrpSpPr>
          <p:cNvPr id="22" name="Group 21"/>
          <p:cNvGrpSpPr/>
          <p:nvPr/>
        </p:nvGrpSpPr>
        <p:grpSpPr>
          <a:xfrm rot="20392421">
            <a:off x="6124847" y="6291829"/>
            <a:ext cx="1891161" cy="484188"/>
            <a:chOff x="6278354" y="6429375"/>
            <a:chExt cx="1891161" cy="484188"/>
          </a:xfrm>
        </p:grpSpPr>
        <p:sp>
          <p:nvSpPr>
            <p:cNvPr id="16" name="Left Arrow 15"/>
            <p:cNvSpPr/>
            <p:nvPr/>
          </p:nvSpPr>
          <p:spPr>
            <a:xfrm rot="1203888">
              <a:off x="6278354" y="6429375"/>
              <a:ext cx="174985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TextBox 18"/>
            <p:cNvSpPr txBox="1"/>
            <p:nvPr/>
          </p:nvSpPr>
          <p:spPr>
            <a:xfrm rot="1221747">
              <a:off x="6415490" y="6561932"/>
              <a:ext cx="1754025" cy="323165"/>
            </a:xfrm>
            <a:prstGeom prst="rect">
              <a:avLst/>
            </a:prstGeom>
            <a:noFill/>
          </p:spPr>
          <p:txBody>
            <a:bodyPr wrap="square" rtlCol="0">
              <a:spAutoFit/>
            </a:bodyPr>
            <a:lstStyle/>
            <a:p>
              <a:r>
                <a:rPr lang="en-US" sz="1500" b="1" dirty="0" smtClean="0"/>
                <a:t>Sample Grants</a:t>
              </a:r>
              <a:endParaRPr lang="en-US" sz="1500" b="1" dirty="0"/>
            </a:p>
          </p:txBody>
        </p:sp>
      </p:grpSp>
      <p:sp>
        <p:nvSpPr>
          <p:cNvPr id="23" name="Rectangle 22"/>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FAQs, Past Grants, and Sample Grants</a:t>
            </a:r>
            <a:endParaRPr lang="en-US" sz="2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pic>
        <p:nvPicPr>
          <p:cNvPr id="28675" name="Picture 2"/>
          <p:cNvPicPr>
            <a:picLocks noGrp="1" noChangeAspect="1" noChangeArrowheads="1"/>
          </p:cNvPicPr>
          <p:nvPr>
            <p:ph idx="1"/>
          </p:nvPr>
        </p:nvPicPr>
        <p:blipFill>
          <a:blip r:embed="rId2" cstate="print"/>
          <a:srcRect l="10313" t="18750" r="19688" b="7500"/>
          <a:stretch>
            <a:fillRect/>
          </a:stretch>
        </p:blipFill>
        <p:spPr>
          <a:xfrm>
            <a:off x="1954388" y="2514600"/>
            <a:ext cx="5208412" cy="4114800"/>
          </a:xfrm>
        </p:spPr>
      </p:pic>
      <p:sp>
        <p:nvSpPr>
          <p:cNvPr id="28676" name="TextBox 6"/>
          <p:cNvSpPr txBox="1">
            <a:spLocks noChangeArrowheads="1"/>
          </p:cNvSpPr>
          <p:nvPr/>
        </p:nvSpPr>
        <p:spPr bwMode="auto">
          <a:xfrm>
            <a:off x="381000" y="1668959"/>
            <a:ext cx="8382000" cy="769441"/>
          </a:xfrm>
          <a:prstGeom prst="rect">
            <a:avLst/>
          </a:prstGeom>
          <a:noFill/>
          <a:ln w="9525">
            <a:noFill/>
            <a:miter lim="800000"/>
            <a:headEnd/>
            <a:tailEnd/>
          </a:ln>
        </p:spPr>
        <p:txBody>
          <a:bodyPr wrap="square">
            <a:spAutoFit/>
          </a:bodyPr>
          <a:lstStyle/>
          <a:p>
            <a:r>
              <a:rPr lang="en-US" sz="2200" b="1" dirty="0"/>
              <a:t>Examples of previously submitted application narratives can be found in our FOIA Reading Room at </a:t>
            </a:r>
            <a:r>
              <a:rPr lang="en-US" sz="2200" b="1" u="sng" dirty="0"/>
              <a:t>www.arts.gov</a:t>
            </a:r>
            <a:r>
              <a:rPr lang="en-US" sz="2200" b="1" dirty="0" smtClean="0"/>
              <a:t>.</a:t>
            </a:r>
            <a:endParaRPr lang="en-US" sz="2200" b="1" dirty="0"/>
          </a:p>
        </p:txBody>
      </p:sp>
      <p:sp>
        <p:nvSpPr>
          <p:cNvPr id="5" name="Left Arrow 4"/>
          <p:cNvSpPr/>
          <p:nvPr/>
        </p:nvSpPr>
        <p:spPr>
          <a:xfrm>
            <a:off x="4279900" y="60960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Rectangle 9"/>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Sample ART WORKS Applications</a:t>
            </a:r>
            <a:endParaRPr lang="en-US" sz="2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8229600" cy="761999"/>
          </a:xfrm>
        </p:spPr>
        <p:txBody>
          <a:bodyPr rtlCol="0">
            <a:normAutofit/>
          </a:bodyPr>
          <a:lstStyle/>
          <a:p>
            <a:pPr eaLnBrk="0" fontAlgn="auto" hangingPunct="0">
              <a:spcAft>
                <a:spcPts val="0"/>
              </a:spcAft>
              <a:buFont typeface="Arial" pitchFamily="34" charset="0"/>
              <a:buNone/>
              <a:tabLst>
                <a:tab pos="457200" algn="l"/>
              </a:tabLst>
              <a:defRPr/>
            </a:pPr>
            <a:r>
              <a:rPr lang="en-US" b="1" dirty="0" smtClean="0">
                <a:latin typeface="Arial" pitchFamily="34" charset="0"/>
                <a:cs typeface="Arial" pitchFamily="34" charset="0"/>
              </a:rPr>
              <a:t>Things to consider…</a:t>
            </a:r>
          </a:p>
        </p:txBody>
      </p:sp>
      <p:sp>
        <p:nvSpPr>
          <p:cNvPr id="10" name="Content Placeholder 2"/>
          <p:cNvSpPr txBox="1">
            <a:spLocks/>
          </p:cNvSpPr>
          <p:nvPr/>
        </p:nvSpPr>
        <p:spPr bwMode="auto">
          <a:xfrm>
            <a:off x="1447800" y="2743200"/>
            <a:ext cx="8229600" cy="457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tab pos="457200" algn="l"/>
              </a:tabLst>
              <a:defRPr/>
            </a:pPr>
            <a:r>
              <a:rPr kumimoji="0" lang="en-US" sz="3200" b="0" i="0" u="none" strike="noStrike" kern="1200" cap="none" spc="0" normalizeH="0" baseline="0" noProof="0" dirty="0" smtClean="0">
                <a:ln>
                  <a:noFill/>
                </a:ln>
                <a:effectLst/>
                <a:uLnTx/>
                <a:uFillTx/>
                <a:latin typeface="Arial" pitchFamily="34" charset="0"/>
                <a:ea typeface="+mn-ea"/>
                <a:cs typeface="Arial" pitchFamily="34" charset="0"/>
              </a:rPr>
              <a:t>Sign interpretation</a:t>
            </a:r>
            <a:endParaRPr kumimoji="0" lang="en-US" sz="3200" b="0" i="0" u="none" strike="noStrike" kern="1200" cap="none" spc="0" normalizeH="0" baseline="0" noProof="0" dirty="0">
              <a:ln>
                <a:noFill/>
              </a:ln>
              <a:effectLst/>
              <a:uLnTx/>
              <a:uFillTx/>
              <a:latin typeface="+mn-lt"/>
              <a:ea typeface="+mn-ea"/>
              <a:cs typeface="+mn-cs"/>
            </a:endParaRPr>
          </a:p>
        </p:txBody>
      </p:sp>
      <p:sp>
        <p:nvSpPr>
          <p:cNvPr id="11" name="Content Placeholder 2"/>
          <p:cNvSpPr txBox="1">
            <a:spLocks/>
          </p:cNvSpPr>
          <p:nvPr/>
        </p:nvSpPr>
        <p:spPr bwMode="auto">
          <a:xfrm>
            <a:off x="1447800" y="3352800"/>
            <a:ext cx="8229600" cy="457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tab pos="457200" algn="l"/>
              </a:tabLst>
              <a:defRPr/>
            </a:pPr>
            <a:r>
              <a:rPr kumimoji="0" lang="en-US" sz="3200" b="0" i="0" u="none" strike="noStrike" kern="1200" cap="none" spc="0" normalizeH="0" baseline="0" noProof="0" dirty="0" smtClean="0">
                <a:ln>
                  <a:noFill/>
                </a:ln>
                <a:effectLst/>
                <a:uLnTx/>
                <a:uFillTx/>
                <a:latin typeface="Arial" pitchFamily="34" charset="0"/>
                <a:ea typeface="+mn-ea"/>
                <a:cs typeface="Arial" pitchFamily="34" charset="0"/>
              </a:rPr>
              <a:t>Accessible electronic versions</a:t>
            </a:r>
            <a:endParaRPr kumimoji="0" lang="en-US" sz="3200" b="0" i="0" u="none" strike="noStrike" kern="1200" cap="none" spc="0" normalizeH="0" baseline="0" noProof="0" dirty="0">
              <a:ln>
                <a:noFill/>
              </a:ln>
              <a:effectLst/>
              <a:uLnTx/>
              <a:uFillTx/>
              <a:latin typeface="+mn-lt"/>
              <a:ea typeface="+mn-ea"/>
              <a:cs typeface="+mn-cs"/>
            </a:endParaRPr>
          </a:p>
        </p:txBody>
      </p:sp>
      <p:sp>
        <p:nvSpPr>
          <p:cNvPr id="12" name="Content Placeholder 2"/>
          <p:cNvSpPr txBox="1">
            <a:spLocks/>
          </p:cNvSpPr>
          <p:nvPr/>
        </p:nvSpPr>
        <p:spPr bwMode="auto">
          <a:xfrm>
            <a:off x="1447800" y="3962400"/>
            <a:ext cx="8229600" cy="457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tab pos="457200" algn="l"/>
              </a:tabLst>
              <a:defRPr/>
            </a:pPr>
            <a:r>
              <a:rPr kumimoji="0" lang="en-US" sz="3200" b="0" i="0" u="none" strike="noStrike" kern="1200" cap="none" spc="0" normalizeH="0" baseline="0" noProof="0" dirty="0" smtClean="0">
                <a:ln>
                  <a:noFill/>
                </a:ln>
                <a:effectLst/>
                <a:uLnTx/>
                <a:uFillTx/>
                <a:latin typeface="Arial" pitchFamily="34" charset="0"/>
                <a:ea typeface="+mn-ea"/>
                <a:cs typeface="Arial" pitchFamily="34" charset="0"/>
              </a:rPr>
              <a:t>Wheelchair accessible venues</a:t>
            </a:r>
            <a:endParaRPr kumimoji="0" lang="en-US" sz="3200" b="0" i="0" u="none" strike="noStrike" kern="1200" cap="none" spc="0" normalizeH="0" baseline="0" noProof="0" dirty="0">
              <a:ln>
                <a:noFill/>
              </a:ln>
              <a:effectLst/>
              <a:uLnTx/>
              <a:uFillTx/>
              <a:latin typeface="+mn-lt"/>
              <a:ea typeface="+mn-ea"/>
              <a:cs typeface="+mn-cs"/>
            </a:endParaRPr>
          </a:p>
        </p:txBody>
      </p:sp>
      <p:sp>
        <p:nvSpPr>
          <p:cNvPr id="13" name="Content Placeholder 2"/>
          <p:cNvSpPr txBox="1">
            <a:spLocks/>
          </p:cNvSpPr>
          <p:nvPr/>
        </p:nvSpPr>
        <p:spPr bwMode="auto">
          <a:xfrm>
            <a:off x="1447800" y="4572000"/>
            <a:ext cx="8229600" cy="457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tab pos="457200" algn="l"/>
              </a:tabLst>
              <a:defRPr/>
            </a:pPr>
            <a:r>
              <a:rPr kumimoji="0" lang="en-US" sz="3200" b="0" i="0" u="none" strike="noStrike" kern="1200" cap="none" spc="0" normalizeH="0" baseline="0" noProof="0" dirty="0" smtClean="0">
                <a:ln>
                  <a:noFill/>
                </a:ln>
                <a:effectLst/>
                <a:uLnTx/>
                <a:uFillTx/>
                <a:latin typeface="Arial" pitchFamily="34" charset="0"/>
                <a:ea typeface="+mn-ea"/>
                <a:cs typeface="Arial" pitchFamily="34" charset="0"/>
              </a:rPr>
              <a:t>Large-print signs</a:t>
            </a:r>
            <a:endParaRPr kumimoji="0" lang="en-US" sz="3200" b="0" i="0" u="none" strike="noStrike" kern="1200" cap="none" spc="0" normalizeH="0" baseline="0" noProof="0" dirty="0">
              <a:ln>
                <a:noFill/>
              </a:ln>
              <a:effectLst/>
              <a:uLnTx/>
              <a:uFillTx/>
              <a:latin typeface="+mn-lt"/>
              <a:ea typeface="+mn-ea"/>
              <a:cs typeface="+mn-cs"/>
            </a:endParaRPr>
          </a:p>
        </p:txBody>
      </p:sp>
      <p:sp>
        <p:nvSpPr>
          <p:cNvPr id="14" name="Content Placeholder 2"/>
          <p:cNvSpPr txBox="1">
            <a:spLocks/>
          </p:cNvSpPr>
          <p:nvPr/>
        </p:nvSpPr>
        <p:spPr bwMode="auto">
          <a:xfrm>
            <a:off x="1447800" y="5181600"/>
            <a:ext cx="8229600" cy="4571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p>
            <a:pPr marL="338138" marR="0" lvl="0" indent="-338138" algn="l" defTabSz="914400" rtl="0" eaLnBrk="0" fontAlgn="auto" latinLnBrk="0" hangingPunct="0">
              <a:lnSpc>
                <a:spcPct val="100000"/>
              </a:lnSpc>
              <a:spcBef>
                <a:spcPct val="20000"/>
              </a:spcBef>
              <a:spcAft>
                <a:spcPts val="0"/>
              </a:spcAft>
              <a:buClrTx/>
              <a:buSzTx/>
              <a:buFont typeface="Arial" pitchFamily="34" charset="0"/>
              <a:buChar char="•"/>
              <a:tabLst>
                <a:tab pos="338138" algn="l"/>
              </a:tabLst>
              <a:defRPr/>
            </a:pPr>
            <a:r>
              <a:rPr kumimoji="0" lang="en-US" sz="3200" b="0" i="0" u="none" strike="noStrike" kern="1200" cap="none" spc="0" normalizeH="0" baseline="0" noProof="0" dirty="0" smtClean="0">
                <a:ln>
                  <a:noFill/>
                </a:ln>
                <a:effectLst/>
                <a:uLnTx/>
                <a:uFillTx/>
                <a:latin typeface="Arial" pitchFamily="34" charset="0"/>
                <a:ea typeface="+mn-ea"/>
                <a:cs typeface="Arial" pitchFamily="34" charset="0"/>
              </a:rPr>
              <a:t>Open/closed captioning</a:t>
            </a:r>
            <a:endParaRPr kumimoji="0" lang="en-US" sz="3200" b="0" i="0" u="none" strike="noStrike" kern="1200" cap="none" spc="0" normalizeH="0" baseline="0" noProof="0" dirty="0">
              <a:ln>
                <a:noFill/>
              </a:ln>
              <a:effectLst/>
              <a:uLnTx/>
              <a:uFillTx/>
              <a:latin typeface="+mn-lt"/>
              <a:ea typeface="+mn-ea"/>
              <a:cs typeface="+mn-cs"/>
            </a:endParaRPr>
          </a:p>
        </p:txBody>
      </p:sp>
      <p:sp>
        <p:nvSpPr>
          <p:cNvPr id="15" name="Rectangle 14"/>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ART WORKS &amp; Accessibility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533400"/>
          </a:xfrm>
        </p:spPr>
        <p:txBody>
          <a:bodyPr rtlCol="0">
            <a:normAutofit/>
          </a:bodyPr>
          <a:lstStyle/>
          <a:p>
            <a:pPr fontAlgn="auto">
              <a:spcAft>
                <a:spcPts val="0"/>
              </a:spcAft>
              <a:defRPr/>
            </a:pPr>
            <a:r>
              <a:rPr lang="en-US" sz="2600" b="1" dirty="0" smtClean="0">
                <a:latin typeface="Arial" pitchFamily="34" charset="0"/>
                <a:cs typeface="Arial" pitchFamily="34" charset="0"/>
              </a:rPr>
              <a:t>Deadlines have changed</a:t>
            </a:r>
          </a:p>
        </p:txBody>
      </p:sp>
      <p:sp>
        <p:nvSpPr>
          <p:cNvPr id="10" name="Content Placeholder 2"/>
          <p:cNvSpPr txBox="1">
            <a:spLocks/>
          </p:cNvSpPr>
          <p:nvPr/>
        </p:nvSpPr>
        <p:spPr bwMode="auto">
          <a:xfrm>
            <a:off x="457200" y="2819400"/>
            <a:ext cx="8229600" cy="53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effectLst/>
                <a:uLnTx/>
                <a:uFillTx/>
                <a:latin typeface="Arial" pitchFamily="34" charset="0"/>
                <a:ea typeface="+mn-ea"/>
                <a:cs typeface="Arial" pitchFamily="34" charset="0"/>
              </a:rPr>
              <a:t>Our website (arts.gov) has a new look</a:t>
            </a:r>
          </a:p>
        </p:txBody>
      </p:sp>
      <p:sp>
        <p:nvSpPr>
          <p:cNvPr id="11" name="Content Placeholder 2"/>
          <p:cNvSpPr txBox="1">
            <a:spLocks/>
          </p:cNvSpPr>
          <p:nvPr/>
        </p:nvSpPr>
        <p:spPr bwMode="auto">
          <a:xfrm>
            <a:off x="457200" y="2590800"/>
            <a:ext cx="8229600" cy="1752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2" name="Content Placeholder 2"/>
          <p:cNvSpPr txBox="1">
            <a:spLocks/>
          </p:cNvSpPr>
          <p:nvPr/>
        </p:nvSpPr>
        <p:spPr bwMode="auto">
          <a:xfrm>
            <a:off x="457200" y="3733800"/>
            <a:ext cx="8229600" cy="914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effectLst/>
                <a:uLnTx/>
                <a:uFillTx/>
                <a:latin typeface="Arial" pitchFamily="34" charset="0"/>
                <a:ea typeface="+mn-ea"/>
                <a:cs typeface="Arial" pitchFamily="34" charset="0"/>
              </a:rPr>
              <a:t>Most application materials are now </a:t>
            </a:r>
            <a:r>
              <a:rPr kumimoji="0" lang="en-US" sz="2600" b="1" i="1" u="sng" strike="noStrike" kern="1200" cap="none" spc="0" normalizeH="0" baseline="0" noProof="0" dirty="0" smtClean="0">
                <a:ln>
                  <a:noFill/>
                </a:ln>
                <a:effectLst/>
                <a:uLnTx/>
                <a:uFillTx/>
                <a:latin typeface="Arial" pitchFamily="34" charset="0"/>
                <a:ea typeface="+mn-ea"/>
                <a:cs typeface="Arial" pitchFamily="34" charset="0"/>
              </a:rPr>
              <a:t>submitted online </a:t>
            </a:r>
            <a:r>
              <a:rPr kumimoji="0" lang="en-US" sz="2600" b="1" i="1" u="none" strike="noStrike" kern="1200" cap="none" spc="0" normalizeH="0" baseline="0" noProof="0" dirty="0" smtClean="0">
                <a:ln>
                  <a:noFill/>
                </a:ln>
                <a:effectLst/>
                <a:uLnTx/>
                <a:uFillTx/>
                <a:latin typeface="Arial" pitchFamily="34" charset="0"/>
                <a:ea typeface="+mn-ea"/>
                <a:cs typeface="Arial" pitchFamily="34" charset="0"/>
              </a:rPr>
              <a:t>via NEA-GO</a:t>
            </a:r>
            <a:r>
              <a:rPr kumimoji="0" lang="en-US" sz="2600" b="0" i="0" u="none" strike="noStrike" kern="1200" cap="none" spc="0" normalizeH="0" baseline="0" noProof="0" dirty="0" smtClean="0">
                <a:ln>
                  <a:noFill/>
                </a:ln>
                <a:effectLst/>
                <a:uLnTx/>
                <a:uFillTx/>
                <a:latin typeface="Arial" pitchFamily="34" charset="0"/>
                <a:ea typeface="+mn-ea"/>
                <a:cs typeface="Arial" pitchFamily="34" charset="0"/>
              </a:rPr>
              <a:t>; see the How to Apply instructions for details</a:t>
            </a:r>
          </a:p>
        </p:txBody>
      </p:sp>
      <p:sp>
        <p:nvSpPr>
          <p:cNvPr id="13" name="Rectangle 12"/>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REMINDER: New This Year</a:t>
            </a:r>
            <a:endParaRPr lang="en-US" sz="25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914400"/>
          </a:xfrm>
        </p:spPr>
        <p:txBody>
          <a:bodyPr rtlCol="0">
            <a:normAutofit/>
          </a:bodyPr>
          <a:lstStyle/>
          <a:p>
            <a:pPr fontAlgn="auto">
              <a:spcAft>
                <a:spcPts val="0"/>
              </a:spcAft>
              <a:defRPr/>
            </a:pPr>
            <a:r>
              <a:rPr lang="en-US" sz="2600" dirty="0" smtClean="0">
                <a:latin typeface="Arial" pitchFamily="34" charset="0"/>
                <a:cs typeface="Arial" pitchFamily="34" charset="0"/>
              </a:rPr>
              <a:t>Letters of support are </a:t>
            </a:r>
            <a:r>
              <a:rPr lang="en-US" sz="2600" b="1" i="1" dirty="0" smtClean="0">
                <a:latin typeface="Arial" pitchFamily="34" charset="0"/>
                <a:cs typeface="Arial" pitchFamily="34" charset="0"/>
              </a:rPr>
              <a:t>required</a:t>
            </a:r>
          </a:p>
        </p:txBody>
      </p:sp>
      <p:sp>
        <p:nvSpPr>
          <p:cNvPr id="8" name="Content Placeholder 2"/>
          <p:cNvSpPr txBox="1">
            <a:spLocks/>
          </p:cNvSpPr>
          <p:nvPr/>
        </p:nvSpPr>
        <p:spPr bwMode="auto">
          <a:xfrm>
            <a:off x="457200" y="2514600"/>
            <a:ext cx="8229600" cy="914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effectLst/>
                <a:uLnTx/>
                <a:uFillTx/>
                <a:latin typeface="Arial" pitchFamily="34" charset="0"/>
                <a:ea typeface="+mn-ea"/>
                <a:cs typeface="Arial" pitchFamily="34" charset="0"/>
              </a:rPr>
              <a:t>Program evaluation resources are available</a:t>
            </a:r>
          </a:p>
        </p:txBody>
      </p:sp>
      <p:sp>
        <p:nvSpPr>
          <p:cNvPr id="10" name="Rectangle 9"/>
          <p:cNvSpPr/>
          <p:nvPr/>
        </p:nvSpPr>
        <p:spPr>
          <a:xfrm>
            <a:off x="0" y="685800"/>
            <a:ext cx="9144000" cy="914400"/>
          </a:xfrm>
          <a:prstGeom prst="rect">
            <a:avLst/>
          </a:pr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ctr"/>
          <a:lstStyle/>
          <a:p>
            <a:r>
              <a:rPr lang="en-US" sz="2500" b="1" dirty="0" smtClean="0"/>
              <a:t>REMINDER: New This Year</a:t>
            </a:r>
            <a:endParaRPr lang="en-US" sz="2500" b="1" dirty="0"/>
          </a:p>
        </p:txBody>
      </p:sp>
      <p:pic>
        <p:nvPicPr>
          <p:cNvPr id="5122" name="Picture 2"/>
          <p:cNvPicPr>
            <a:picLocks noChangeAspect="1" noChangeArrowheads="1"/>
          </p:cNvPicPr>
          <p:nvPr/>
        </p:nvPicPr>
        <p:blipFill>
          <a:blip r:embed="rId2" cstate="print"/>
          <a:srcRect l="29567" t="7692" r="30048" b="61539"/>
          <a:stretch>
            <a:fillRect/>
          </a:stretch>
        </p:blipFill>
        <p:spPr bwMode="auto">
          <a:xfrm>
            <a:off x="2133600" y="3276600"/>
            <a:ext cx="4267200" cy="1828800"/>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l="29567" t="70513" r="30048" b="6410"/>
          <a:stretch>
            <a:fillRect/>
          </a:stretch>
        </p:blipFill>
        <p:spPr bwMode="auto">
          <a:xfrm>
            <a:off x="2133600" y="5181600"/>
            <a:ext cx="4267200" cy="1371600"/>
          </a:xfrm>
          <a:prstGeom prst="rect">
            <a:avLst/>
          </a:prstGeom>
          <a:noFill/>
          <a:ln w="9525">
            <a:noFill/>
            <a:miter lim="800000"/>
            <a:headEnd/>
            <a:tailEnd/>
          </a:ln>
        </p:spPr>
      </p:pic>
      <p:sp>
        <p:nvSpPr>
          <p:cNvPr id="27" name="Left Arrow 26"/>
          <p:cNvSpPr/>
          <p:nvPr/>
        </p:nvSpPr>
        <p:spPr>
          <a:xfrm>
            <a:off x="6032500" y="5992812"/>
            <a:ext cx="977900" cy="407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1905000"/>
          </a:xfrm>
        </p:spPr>
        <p:txBody>
          <a:bodyPr rtlCol="0">
            <a:normAutofit/>
          </a:bodyPr>
          <a:lstStyle/>
          <a:p>
            <a:pPr marL="0" indent="0" algn="ctr" fontAlgn="auto">
              <a:spcAft>
                <a:spcPts val="0"/>
              </a:spcAft>
              <a:buFont typeface="Arial" pitchFamily="34" charset="0"/>
              <a:buNone/>
              <a:defRPr/>
            </a:pPr>
            <a:r>
              <a:rPr lang="en-US" dirty="0" smtClean="0">
                <a:latin typeface="Arial" pitchFamily="34" charset="0"/>
                <a:cs typeface="Arial" pitchFamily="34" charset="0"/>
              </a:rPr>
              <a:t>Questions?</a:t>
            </a:r>
          </a:p>
          <a:p>
            <a:pPr marL="0" indent="0" fontAlgn="auto">
              <a:spcAft>
                <a:spcPts val="0"/>
              </a:spcAft>
              <a:buFont typeface="Arial" pitchFamily="34" charset="0"/>
              <a:buNone/>
              <a:defRPr/>
            </a:pPr>
            <a:endParaRPr lang="en-US" sz="900" dirty="0" smtClean="0">
              <a:latin typeface="Arial" pitchFamily="34" charset="0"/>
              <a:cs typeface="Arial" pitchFamily="34" charset="0"/>
            </a:endParaRPr>
          </a:p>
          <a:p>
            <a:pPr marL="0" indent="0" algn="ctr" fontAlgn="auto">
              <a:spcAft>
                <a:spcPts val="0"/>
              </a:spcAft>
              <a:buFont typeface="Arial" pitchFamily="34" charset="0"/>
              <a:buNone/>
              <a:defRPr/>
            </a:pPr>
            <a:r>
              <a:rPr lang="en-US" sz="4800" b="1" dirty="0" smtClean="0">
                <a:latin typeface="Arial" pitchFamily="34" charset="0"/>
                <a:cs typeface="Arial" pitchFamily="34" charset="0"/>
              </a:rPr>
              <a:t>neadesign@arts.gov</a:t>
            </a:r>
            <a:endParaRPr lang="en-US" sz="4800" b="1" dirty="0" smtClean="0"/>
          </a:p>
        </p:txBody>
      </p:sp>
      <p:sp>
        <p:nvSpPr>
          <p:cNvPr id="9" name="Rectangle 8"/>
          <p:cNvSpPr/>
          <p:nvPr/>
        </p:nvSpPr>
        <p:spPr>
          <a:xfrm>
            <a:off x="0" y="5257800"/>
            <a:ext cx="9144000" cy="477054"/>
          </a:xfrm>
          <a:prstGeom prst="rect">
            <a:avLst/>
          </a:prstGeom>
        </p:spPr>
        <p:txBody>
          <a:bodyPr wrap="square">
            <a:spAutoFit/>
          </a:bodyPr>
          <a:lstStyle/>
          <a:p>
            <a:pPr algn="ctr" fontAlgn="auto">
              <a:spcAft>
                <a:spcPts val="0"/>
              </a:spcAft>
              <a:buFont typeface="Arial" pitchFamily="34" charset="0"/>
              <a:buNone/>
              <a:defRPr/>
            </a:pPr>
            <a:r>
              <a:rPr lang="en-US" sz="2500" dirty="0" smtClean="0"/>
              <a:t>Apply</a:t>
            </a:r>
            <a:r>
              <a:rPr lang="en-US" sz="2500" dirty="0"/>
              <a:t> @</a:t>
            </a:r>
            <a:r>
              <a:rPr lang="en-US" sz="2500" dirty="0" smtClean="0"/>
              <a:t> </a:t>
            </a:r>
            <a:r>
              <a:rPr lang="en-US" sz="2500" dirty="0"/>
              <a:t>http://arts.gov/grants/organizations-apply</a:t>
            </a:r>
          </a:p>
        </p:txBody>
      </p:sp>
      <p:pic>
        <p:nvPicPr>
          <p:cNvPr id="10" name="Picture 5"/>
          <p:cNvPicPr>
            <a:picLocks noChangeAspect="1" noChangeArrowheads="1"/>
          </p:cNvPicPr>
          <p:nvPr/>
        </p:nvPicPr>
        <p:blipFill>
          <a:blip r:embed="rId2" cstate="print"/>
          <a:srcRect l="51709" t="44206" r="29455" b="38302"/>
          <a:stretch>
            <a:fillRect/>
          </a:stretch>
        </p:blipFill>
        <p:spPr bwMode="auto">
          <a:xfrm>
            <a:off x="2895600" y="914400"/>
            <a:ext cx="3429000" cy="1791269"/>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990600" y="2743200"/>
            <a:ext cx="2362200" cy="461963"/>
          </a:xfrm>
          <a:prstGeom prst="rect">
            <a:avLst/>
          </a:prstGeom>
          <a:noFill/>
          <a:ln w="9525">
            <a:noFill/>
            <a:miter lim="800000"/>
            <a:headEnd/>
            <a:tailEnd/>
          </a:ln>
        </p:spPr>
        <p:txBody>
          <a:bodyPr>
            <a:spAutoFit/>
          </a:bodyPr>
          <a:lstStyle/>
          <a:p>
            <a:pPr>
              <a:defRPr/>
            </a:pPr>
            <a:r>
              <a:rPr lang="en-US" sz="2400" b="1" dirty="0">
                <a:solidFill>
                  <a:schemeClr val="bg1">
                    <a:lumMod val="65000"/>
                    <a:lumOff val="35000"/>
                  </a:schemeClr>
                </a:solidFill>
              </a:rPr>
              <a:t>competitions </a:t>
            </a:r>
          </a:p>
        </p:txBody>
      </p:sp>
      <p:sp>
        <p:nvSpPr>
          <p:cNvPr id="12291" name="Rectangle 2"/>
          <p:cNvSpPr>
            <a:spLocks noChangeArrowheads="1"/>
          </p:cNvSpPr>
          <p:nvPr/>
        </p:nvSpPr>
        <p:spPr bwMode="auto">
          <a:xfrm>
            <a:off x="4648200" y="2209800"/>
            <a:ext cx="2151063" cy="461963"/>
          </a:xfrm>
          <a:prstGeom prst="rect">
            <a:avLst/>
          </a:prstGeom>
          <a:noFill/>
          <a:ln w="9525">
            <a:noFill/>
            <a:miter lim="800000"/>
            <a:headEnd/>
            <a:tailEnd/>
          </a:ln>
        </p:spPr>
        <p:txBody>
          <a:bodyPr wrap="none">
            <a:spAutoFit/>
          </a:bodyPr>
          <a:lstStyle/>
          <a:p>
            <a:r>
              <a:rPr lang="en-US" sz="2400" b="1" dirty="0"/>
              <a:t>commissions</a:t>
            </a:r>
          </a:p>
        </p:txBody>
      </p:sp>
      <p:sp>
        <p:nvSpPr>
          <p:cNvPr id="12292" name="Rectangle 3"/>
          <p:cNvSpPr>
            <a:spLocks noChangeArrowheads="1"/>
          </p:cNvSpPr>
          <p:nvPr/>
        </p:nvSpPr>
        <p:spPr bwMode="auto">
          <a:xfrm>
            <a:off x="3886200" y="3276600"/>
            <a:ext cx="3997325" cy="461963"/>
          </a:xfrm>
          <a:prstGeom prst="rect">
            <a:avLst/>
          </a:prstGeom>
          <a:noFill/>
          <a:ln w="9525">
            <a:noFill/>
            <a:miter lim="800000"/>
            <a:headEnd/>
            <a:tailEnd/>
          </a:ln>
        </p:spPr>
        <p:txBody>
          <a:bodyPr wrap="none">
            <a:spAutoFit/>
          </a:bodyPr>
          <a:lstStyle/>
          <a:p>
            <a:r>
              <a:rPr lang="en-US" sz="2400" b="1"/>
              <a:t>design for cultural spaces</a:t>
            </a:r>
          </a:p>
        </p:txBody>
      </p:sp>
      <p:sp>
        <p:nvSpPr>
          <p:cNvPr id="5" name="Rectangle 4"/>
          <p:cNvSpPr/>
          <p:nvPr/>
        </p:nvSpPr>
        <p:spPr>
          <a:xfrm>
            <a:off x="1219200" y="5943600"/>
            <a:ext cx="2546350" cy="461963"/>
          </a:xfrm>
          <a:prstGeom prst="rect">
            <a:avLst/>
          </a:prstGeom>
        </p:spPr>
        <p:txBody>
          <a:bodyPr wrap="none">
            <a:spAutoFit/>
          </a:bodyPr>
          <a:lstStyle/>
          <a:p>
            <a:pPr>
              <a:defRPr/>
            </a:pPr>
            <a:r>
              <a:rPr lang="en-US" sz="2400" b="1" dirty="0">
                <a:solidFill>
                  <a:schemeClr val="bg1">
                    <a:lumMod val="65000"/>
                    <a:lumOff val="35000"/>
                  </a:schemeClr>
                </a:solidFill>
              </a:rPr>
              <a:t>design research</a:t>
            </a:r>
          </a:p>
        </p:txBody>
      </p:sp>
      <p:sp>
        <p:nvSpPr>
          <p:cNvPr id="6" name="Rectangle 5"/>
          <p:cNvSpPr/>
          <p:nvPr/>
        </p:nvSpPr>
        <p:spPr>
          <a:xfrm rot="16200000">
            <a:off x="3141663" y="1582737"/>
            <a:ext cx="2713038" cy="461963"/>
          </a:xfrm>
          <a:prstGeom prst="rect">
            <a:avLst/>
          </a:prstGeom>
        </p:spPr>
        <p:txBody>
          <a:bodyPr wrap="none">
            <a:spAutoFit/>
          </a:bodyPr>
          <a:lstStyle/>
          <a:p>
            <a:pPr>
              <a:defRPr/>
            </a:pPr>
            <a:r>
              <a:rPr lang="en-US" sz="2400" b="1" dirty="0">
                <a:solidFill>
                  <a:schemeClr val="bg1">
                    <a:lumMod val="65000"/>
                    <a:lumOff val="35000"/>
                  </a:schemeClr>
                </a:solidFill>
              </a:rPr>
              <a:t>design education</a:t>
            </a:r>
          </a:p>
        </p:txBody>
      </p:sp>
      <p:sp>
        <p:nvSpPr>
          <p:cNvPr id="12295" name="Rectangle 6"/>
          <p:cNvSpPr>
            <a:spLocks noChangeArrowheads="1"/>
          </p:cNvSpPr>
          <p:nvPr/>
        </p:nvSpPr>
        <p:spPr bwMode="auto">
          <a:xfrm rot="-5400000">
            <a:off x="-1635918" y="3769518"/>
            <a:ext cx="4800600" cy="461963"/>
          </a:xfrm>
          <a:prstGeom prst="rect">
            <a:avLst/>
          </a:prstGeom>
          <a:noFill/>
          <a:ln w="9525">
            <a:noFill/>
            <a:miter lim="800000"/>
            <a:headEnd/>
            <a:tailEnd/>
          </a:ln>
        </p:spPr>
        <p:txBody>
          <a:bodyPr>
            <a:spAutoFit/>
          </a:bodyPr>
          <a:lstStyle/>
          <a:p>
            <a:r>
              <a:rPr lang="en-US" sz="2400" b="1" dirty="0"/>
              <a:t>innovative design products</a:t>
            </a:r>
          </a:p>
        </p:txBody>
      </p:sp>
      <p:sp>
        <p:nvSpPr>
          <p:cNvPr id="8" name="Rectangle 7"/>
          <p:cNvSpPr/>
          <p:nvPr/>
        </p:nvSpPr>
        <p:spPr>
          <a:xfrm rot="16200000">
            <a:off x="6373813" y="3608387"/>
            <a:ext cx="3106738" cy="461963"/>
          </a:xfrm>
          <a:prstGeom prst="rect">
            <a:avLst/>
          </a:prstGeom>
        </p:spPr>
        <p:txBody>
          <a:bodyPr wrap="none">
            <a:spAutoFit/>
          </a:bodyPr>
          <a:lstStyle/>
          <a:p>
            <a:pPr>
              <a:defRPr/>
            </a:pPr>
            <a:r>
              <a:rPr lang="en-US" sz="2400" b="1" dirty="0"/>
              <a:t>technology projects</a:t>
            </a:r>
          </a:p>
        </p:txBody>
      </p:sp>
      <p:sp>
        <p:nvSpPr>
          <p:cNvPr id="10" name="Rectangle 9"/>
          <p:cNvSpPr/>
          <p:nvPr/>
        </p:nvSpPr>
        <p:spPr>
          <a:xfrm>
            <a:off x="6934200" y="6172200"/>
            <a:ext cx="1998663" cy="461963"/>
          </a:xfrm>
          <a:prstGeom prst="rect">
            <a:avLst/>
          </a:prstGeom>
        </p:spPr>
        <p:txBody>
          <a:bodyPr wrap="none">
            <a:spAutoFit/>
          </a:bodyPr>
          <a:lstStyle/>
          <a:p>
            <a:pPr>
              <a:defRPr/>
            </a:pPr>
            <a:r>
              <a:rPr lang="en-US" sz="2400" b="1" dirty="0"/>
              <a:t>conferences</a:t>
            </a:r>
          </a:p>
        </p:txBody>
      </p:sp>
      <p:sp>
        <p:nvSpPr>
          <p:cNvPr id="11" name="Rectangle 10"/>
          <p:cNvSpPr/>
          <p:nvPr/>
        </p:nvSpPr>
        <p:spPr>
          <a:xfrm rot="16200000">
            <a:off x="5347494" y="900906"/>
            <a:ext cx="1806575" cy="461963"/>
          </a:xfrm>
          <a:prstGeom prst="rect">
            <a:avLst/>
          </a:prstGeom>
        </p:spPr>
        <p:txBody>
          <a:bodyPr wrap="none">
            <a:spAutoFit/>
          </a:bodyPr>
          <a:lstStyle/>
          <a:p>
            <a:pPr>
              <a:defRPr/>
            </a:pPr>
            <a:r>
              <a:rPr lang="en-US" sz="2400" b="1" dirty="0">
                <a:solidFill>
                  <a:schemeClr val="tx1">
                    <a:lumMod val="65000"/>
                  </a:schemeClr>
                </a:solidFill>
              </a:rPr>
              <a:t>exhibitions</a:t>
            </a:r>
          </a:p>
        </p:txBody>
      </p:sp>
      <p:sp>
        <p:nvSpPr>
          <p:cNvPr id="12299" name="Rectangle 11"/>
          <p:cNvSpPr>
            <a:spLocks noChangeArrowheads="1"/>
          </p:cNvSpPr>
          <p:nvPr/>
        </p:nvSpPr>
        <p:spPr bwMode="auto">
          <a:xfrm rot="-5400000">
            <a:off x="889794" y="4291806"/>
            <a:ext cx="2492375" cy="461963"/>
          </a:xfrm>
          <a:prstGeom prst="rect">
            <a:avLst/>
          </a:prstGeom>
          <a:noFill/>
          <a:ln w="9525">
            <a:noFill/>
            <a:miter lim="800000"/>
            <a:headEnd/>
            <a:tailEnd/>
          </a:ln>
        </p:spPr>
        <p:txBody>
          <a:bodyPr wrap="none">
            <a:spAutoFit/>
          </a:bodyPr>
          <a:lstStyle/>
          <a:p>
            <a:r>
              <a:rPr lang="en-US" sz="2400" b="1" dirty="0">
                <a:solidFill>
                  <a:schemeClr val="tx1">
                    <a:lumMod val="65000"/>
                  </a:schemeClr>
                </a:solidFill>
              </a:rPr>
              <a:t>design festivals</a:t>
            </a:r>
          </a:p>
        </p:txBody>
      </p:sp>
      <p:sp>
        <p:nvSpPr>
          <p:cNvPr id="13" name="Rectangle 12"/>
          <p:cNvSpPr/>
          <p:nvPr/>
        </p:nvSpPr>
        <p:spPr>
          <a:xfrm>
            <a:off x="5257800" y="5562600"/>
            <a:ext cx="3228975" cy="461963"/>
          </a:xfrm>
          <a:prstGeom prst="rect">
            <a:avLst/>
          </a:prstGeom>
        </p:spPr>
        <p:txBody>
          <a:bodyPr wrap="none">
            <a:spAutoFit/>
          </a:bodyPr>
          <a:lstStyle/>
          <a:p>
            <a:pPr>
              <a:defRPr/>
            </a:pPr>
            <a:r>
              <a:rPr lang="en-US" sz="2400" b="1" dirty="0">
                <a:solidFill>
                  <a:schemeClr val="tx1">
                    <a:lumMod val="65000"/>
                  </a:schemeClr>
                </a:solidFill>
              </a:rPr>
              <a:t>historic preservation</a:t>
            </a:r>
          </a:p>
        </p:txBody>
      </p:sp>
      <p:sp>
        <p:nvSpPr>
          <p:cNvPr id="14" name="Rectangle 13"/>
          <p:cNvSpPr/>
          <p:nvPr/>
        </p:nvSpPr>
        <p:spPr>
          <a:xfrm rot="16200000">
            <a:off x="1983582" y="1674018"/>
            <a:ext cx="3352800" cy="461963"/>
          </a:xfrm>
          <a:prstGeom prst="rect">
            <a:avLst/>
          </a:prstGeom>
        </p:spPr>
        <p:txBody>
          <a:bodyPr>
            <a:spAutoFit/>
          </a:bodyPr>
          <a:lstStyle/>
          <a:p>
            <a:pPr>
              <a:defRPr/>
            </a:pPr>
            <a:r>
              <a:rPr lang="en-US" sz="2400" b="1" dirty="0">
                <a:solidFill>
                  <a:schemeClr val="tx1">
                    <a:lumMod val="65000"/>
                  </a:schemeClr>
                </a:solidFill>
              </a:rPr>
              <a:t>design programming</a:t>
            </a:r>
          </a:p>
        </p:txBody>
      </p:sp>
      <p:sp>
        <p:nvSpPr>
          <p:cNvPr id="15" name="Rectangle 14"/>
          <p:cNvSpPr/>
          <p:nvPr/>
        </p:nvSpPr>
        <p:spPr>
          <a:xfrm>
            <a:off x="1295400" y="1600200"/>
            <a:ext cx="1993900" cy="461963"/>
          </a:xfrm>
          <a:prstGeom prst="rect">
            <a:avLst/>
          </a:prstGeom>
        </p:spPr>
        <p:txBody>
          <a:bodyPr wrap="none">
            <a:spAutoFit/>
          </a:bodyPr>
          <a:lstStyle/>
          <a:p>
            <a:pPr>
              <a:defRPr/>
            </a:pPr>
            <a:r>
              <a:rPr lang="en-US" sz="2400" b="1" dirty="0">
                <a:solidFill>
                  <a:schemeClr val="tx1">
                    <a:lumMod val="65000"/>
                  </a:schemeClr>
                </a:solidFill>
              </a:rPr>
              <a:t>publications</a:t>
            </a:r>
          </a:p>
        </p:txBody>
      </p:sp>
      <p:sp>
        <p:nvSpPr>
          <p:cNvPr id="12303" name="Rectangle 15"/>
          <p:cNvSpPr>
            <a:spLocks noChangeArrowheads="1"/>
          </p:cNvSpPr>
          <p:nvPr/>
        </p:nvSpPr>
        <p:spPr bwMode="auto">
          <a:xfrm rot="-5400000">
            <a:off x="5260182" y="3121818"/>
            <a:ext cx="6705600" cy="461963"/>
          </a:xfrm>
          <a:prstGeom prst="rect">
            <a:avLst/>
          </a:prstGeom>
          <a:noFill/>
          <a:ln w="9525">
            <a:noFill/>
            <a:miter lim="800000"/>
            <a:headEnd/>
            <a:tailEnd/>
          </a:ln>
        </p:spPr>
        <p:txBody>
          <a:bodyPr>
            <a:spAutoFit/>
          </a:bodyPr>
          <a:lstStyle/>
          <a:p>
            <a:pPr algn="ctr"/>
            <a:r>
              <a:rPr lang="en-US" sz="2400" b="1">
                <a:solidFill>
                  <a:schemeClr val="bg1">
                    <a:lumMod val="65000"/>
                    <a:lumOff val="35000"/>
                  </a:schemeClr>
                </a:solidFill>
              </a:rPr>
              <a:t>community-wide planning and design</a:t>
            </a:r>
          </a:p>
        </p:txBody>
      </p:sp>
      <p:sp>
        <p:nvSpPr>
          <p:cNvPr id="12304" name="Rectangle 17"/>
          <p:cNvSpPr>
            <a:spLocks noChangeArrowheads="1"/>
          </p:cNvSpPr>
          <p:nvPr/>
        </p:nvSpPr>
        <p:spPr bwMode="auto">
          <a:xfrm>
            <a:off x="228600" y="533400"/>
            <a:ext cx="3225800" cy="461963"/>
          </a:xfrm>
          <a:prstGeom prst="rect">
            <a:avLst/>
          </a:prstGeom>
          <a:noFill/>
          <a:ln w="9525">
            <a:noFill/>
            <a:miter lim="800000"/>
            <a:headEnd/>
            <a:tailEnd/>
          </a:ln>
        </p:spPr>
        <p:txBody>
          <a:bodyPr wrap="none">
            <a:spAutoFit/>
          </a:bodyPr>
          <a:lstStyle/>
          <a:p>
            <a:r>
              <a:rPr lang="en-US" sz="2400" b="1"/>
              <a:t>arts district planning</a:t>
            </a:r>
          </a:p>
        </p:txBody>
      </p:sp>
      <p:sp>
        <p:nvSpPr>
          <p:cNvPr id="20" name="Rectangle 19"/>
          <p:cNvSpPr/>
          <p:nvPr/>
        </p:nvSpPr>
        <p:spPr bwMode="auto">
          <a:xfrm>
            <a:off x="2667000" y="3886200"/>
            <a:ext cx="4876800" cy="1524000"/>
          </a:xfrm>
          <a:prstGeom prst="rect">
            <a:avLst/>
          </a:prstGeom>
          <a:solidFill>
            <a:schemeClr val="tx1"/>
          </a:solidFill>
          <a:ln w="50800" cap="flat" cmpd="sng" algn="ctr">
            <a:solidFill>
              <a:schemeClr val="bg1"/>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12306" name="TextBox 20"/>
          <p:cNvSpPr txBox="1">
            <a:spLocks noChangeArrowheads="1"/>
          </p:cNvSpPr>
          <p:nvPr/>
        </p:nvSpPr>
        <p:spPr bwMode="auto">
          <a:xfrm>
            <a:off x="3048000" y="4104382"/>
            <a:ext cx="4114800" cy="1077218"/>
          </a:xfrm>
          <a:prstGeom prst="rect">
            <a:avLst/>
          </a:prstGeom>
          <a:noFill/>
          <a:ln w="9525">
            <a:noFill/>
            <a:miter lim="800000"/>
            <a:headEnd/>
            <a:tailEnd/>
          </a:ln>
        </p:spPr>
        <p:txBody>
          <a:bodyPr>
            <a:spAutoFit/>
          </a:bodyPr>
          <a:lstStyle/>
          <a:p>
            <a:pPr algn="ctr"/>
            <a:r>
              <a:rPr lang="en-US" sz="3200" b="1" dirty="0" smtClean="0">
                <a:solidFill>
                  <a:schemeClr val="bg1"/>
                </a:solidFill>
              </a:rPr>
              <a:t>DESIGN</a:t>
            </a:r>
          </a:p>
          <a:p>
            <a:pPr algn="ctr"/>
            <a:r>
              <a:rPr lang="en-US" sz="3200" b="1" dirty="0" smtClean="0">
                <a:solidFill>
                  <a:schemeClr val="bg1"/>
                </a:solidFill>
              </a:rPr>
              <a:t>PROJECT </a:t>
            </a:r>
            <a:r>
              <a:rPr lang="en-US" sz="3200" b="1" dirty="0">
                <a:solidFill>
                  <a:schemeClr val="bg1"/>
                </a:solidFill>
              </a:rPr>
              <a:t>TYPES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6"/>
          <p:cNvSpPr>
            <a:spLocks noChangeArrowheads="1"/>
          </p:cNvSpPr>
          <p:nvPr/>
        </p:nvSpPr>
        <p:spPr bwMode="auto">
          <a:xfrm>
            <a:off x="3733800" y="4419600"/>
            <a:ext cx="1447800" cy="76200"/>
          </a:xfrm>
          <a:prstGeom prst="rect">
            <a:avLst/>
          </a:prstGeom>
          <a:solidFill>
            <a:schemeClr val="bg1"/>
          </a:solidFill>
          <a:ln w="9525" algn="ctr">
            <a:noFill/>
            <a:round/>
            <a:headEnd/>
            <a:tailEnd/>
          </a:ln>
        </p:spPr>
        <p:txBody>
          <a:bodyPr wrap="none" anchor="ctr"/>
          <a:lstStyle/>
          <a:p>
            <a:pPr algn="ctr"/>
            <a:endParaRPr lang="en-US" u="sng">
              <a:solidFill>
                <a:schemeClr val="bg1"/>
              </a:solidFill>
              <a:latin typeface="Univers LT Std 45 Light" charset="0"/>
            </a:endParaRPr>
          </a:p>
        </p:txBody>
      </p:sp>
      <p:sp>
        <p:nvSpPr>
          <p:cNvPr id="5123" name="Rectangle 17"/>
          <p:cNvSpPr>
            <a:spLocks noChangeArrowheads="1"/>
          </p:cNvSpPr>
          <p:nvPr/>
        </p:nvSpPr>
        <p:spPr bwMode="auto">
          <a:xfrm>
            <a:off x="5181600" y="4038600"/>
            <a:ext cx="1600200" cy="76200"/>
          </a:xfrm>
          <a:prstGeom prst="rect">
            <a:avLst/>
          </a:prstGeom>
          <a:solidFill>
            <a:schemeClr val="bg1"/>
          </a:solidFill>
          <a:ln w="9525" algn="ctr">
            <a:noFill/>
            <a:round/>
            <a:headEnd/>
            <a:tailEnd/>
          </a:ln>
        </p:spPr>
        <p:txBody>
          <a:bodyPr wrap="none" anchor="ctr"/>
          <a:lstStyle/>
          <a:p>
            <a:pPr algn="ctr"/>
            <a:endParaRPr lang="en-US" u="sng">
              <a:solidFill>
                <a:schemeClr val="bg1"/>
              </a:solidFill>
              <a:latin typeface="Univers LT Std 45 Light" charset="0"/>
            </a:endParaRPr>
          </a:p>
        </p:txBody>
      </p:sp>
      <p:sp>
        <p:nvSpPr>
          <p:cNvPr id="5124" name="Rectangle 18"/>
          <p:cNvSpPr>
            <a:spLocks noChangeArrowheads="1"/>
          </p:cNvSpPr>
          <p:nvPr/>
        </p:nvSpPr>
        <p:spPr bwMode="auto">
          <a:xfrm rot="5400000">
            <a:off x="4914900" y="4229100"/>
            <a:ext cx="457200" cy="76200"/>
          </a:xfrm>
          <a:prstGeom prst="rect">
            <a:avLst/>
          </a:prstGeom>
          <a:solidFill>
            <a:schemeClr val="bg1"/>
          </a:solidFill>
          <a:ln w="9525" algn="ctr">
            <a:noFill/>
            <a:round/>
            <a:headEnd/>
            <a:tailEnd/>
          </a:ln>
        </p:spPr>
        <p:txBody>
          <a:bodyPr wrap="none" anchor="ctr"/>
          <a:lstStyle/>
          <a:p>
            <a:pPr algn="ctr"/>
            <a:endParaRPr lang="en-US" u="sng">
              <a:solidFill>
                <a:schemeClr val="bg1"/>
              </a:solidFill>
              <a:latin typeface="Univers LT Std 45 Light" charset="0"/>
            </a:endParaRPr>
          </a:p>
        </p:txBody>
      </p:sp>
      <p:cxnSp>
        <p:nvCxnSpPr>
          <p:cNvPr id="5125" name="Straight Connector 22"/>
          <p:cNvCxnSpPr>
            <a:cxnSpLocks noChangeShapeType="1"/>
          </p:cNvCxnSpPr>
          <p:nvPr/>
        </p:nvCxnSpPr>
        <p:spPr bwMode="auto">
          <a:xfrm rot="-5400000" flipH="1" flipV="1">
            <a:off x="1828800" y="1447800"/>
            <a:ext cx="419100" cy="723900"/>
          </a:xfrm>
          <a:prstGeom prst="line">
            <a:avLst/>
          </a:prstGeom>
          <a:noFill/>
          <a:ln w="9525" algn="ctr">
            <a:noFill/>
            <a:round/>
            <a:headEnd/>
            <a:tailEnd/>
          </a:ln>
        </p:spPr>
      </p:cxnSp>
      <p:cxnSp>
        <p:nvCxnSpPr>
          <p:cNvPr id="5126" name="Straight Connector 24"/>
          <p:cNvCxnSpPr>
            <a:cxnSpLocks noChangeShapeType="1"/>
          </p:cNvCxnSpPr>
          <p:nvPr/>
        </p:nvCxnSpPr>
        <p:spPr bwMode="auto">
          <a:xfrm rot="10800000" flipV="1">
            <a:off x="1600200" y="1752600"/>
            <a:ext cx="381000" cy="304800"/>
          </a:xfrm>
          <a:prstGeom prst="line">
            <a:avLst/>
          </a:prstGeom>
          <a:noFill/>
          <a:ln w="9525" algn="ctr">
            <a:noFill/>
            <a:round/>
            <a:headEnd/>
            <a:tailEnd/>
          </a:ln>
        </p:spPr>
      </p:cxnSp>
      <p:sp>
        <p:nvSpPr>
          <p:cNvPr id="5128" name="Rectangle 35"/>
          <p:cNvSpPr>
            <a:spLocks noChangeArrowheads="1"/>
          </p:cNvSpPr>
          <p:nvPr/>
        </p:nvSpPr>
        <p:spPr bwMode="auto">
          <a:xfrm>
            <a:off x="3733800" y="4495800"/>
            <a:ext cx="76200" cy="1295400"/>
          </a:xfrm>
          <a:prstGeom prst="rect">
            <a:avLst/>
          </a:prstGeom>
          <a:solidFill>
            <a:schemeClr val="bg1"/>
          </a:solidFill>
          <a:ln w="9525" algn="ctr">
            <a:noFill/>
            <a:round/>
            <a:headEnd/>
            <a:tailEnd/>
          </a:ln>
        </p:spPr>
        <p:txBody>
          <a:bodyPr wrap="none" anchor="ctr"/>
          <a:lstStyle/>
          <a:p>
            <a:pPr algn="ctr"/>
            <a:endParaRPr lang="en-US" u="sng">
              <a:solidFill>
                <a:schemeClr val="bg1"/>
              </a:solidFill>
              <a:latin typeface="Univers LT Std 45 Light" charset="0"/>
            </a:endParaRPr>
          </a:p>
        </p:txBody>
      </p:sp>
      <p:sp>
        <p:nvSpPr>
          <p:cNvPr id="5129" name="Rectangle 39"/>
          <p:cNvSpPr>
            <a:spLocks noChangeArrowheads="1"/>
          </p:cNvSpPr>
          <p:nvPr/>
        </p:nvSpPr>
        <p:spPr bwMode="auto">
          <a:xfrm>
            <a:off x="1676400" y="4419600"/>
            <a:ext cx="1676400" cy="76200"/>
          </a:xfrm>
          <a:prstGeom prst="rect">
            <a:avLst/>
          </a:prstGeom>
          <a:solidFill>
            <a:schemeClr val="bg1"/>
          </a:solidFill>
          <a:ln w="9525" algn="ctr">
            <a:noFill/>
            <a:round/>
            <a:headEnd/>
            <a:tailEnd/>
          </a:ln>
        </p:spPr>
        <p:txBody>
          <a:bodyPr wrap="none" anchor="ctr"/>
          <a:lstStyle/>
          <a:p>
            <a:pPr algn="ctr"/>
            <a:endParaRPr lang="en-US" u="sng">
              <a:solidFill>
                <a:schemeClr val="bg1"/>
              </a:solidFill>
              <a:latin typeface="Univers LT Std 45 Light" charset="0"/>
            </a:endParaRPr>
          </a:p>
        </p:txBody>
      </p:sp>
      <p:pic>
        <p:nvPicPr>
          <p:cNvPr id="5133" name="Picture 3" descr="IntroIllusFREEZEWyne_MenseHalGage.tif"/>
          <p:cNvPicPr>
            <a:picLocks noChangeAspect="1"/>
          </p:cNvPicPr>
          <p:nvPr/>
        </p:nvPicPr>
        <p:blipFill>
          <a:blip r:embed="rId3" cstate="print"/>
          <a:srcRect t="-1111" r="35298" b="14842"/>
          <a:stretch>
            <a:fillRect/>
          </a:stretch>
        </p:blipFill>
        <p:spPr bwMode="auto">
          <a:xfrm>
            <a:off x="1524000" y="498987"/>
            <a:ext cx="6019800" cy="5825613"/>
          </a:xfrm>
          <a:prstGeom prst="rect">
            <a:avLst/>
          </a:prstGeom>
          <a:noFill/>
          <a:ln w="57150">
            <a:solidFill>
              <a:schemeClr val="bg1"/>
            </a:solidFill>
            <a:miter lim="800000"/>
            <a:headEnd/>
            <a:tailEnd/>
          </a:ln>
        </p:spPr>
      </p:pic>
      <p:sp>
        <p:nvSpPr>
          <p:cNvPr id="10" name="Rectangle 4"/>
          <p:cNvSpPr>
            <a:spLocks noChangeArrowheads="1"/>
          </p:cNvSpPr>
          <p:nvPr/>
        </p:nvSpPr>
        <p:spPr bwMode="auto">
          <a:xfrm>
            <a:off x="6818312" y="6400800"/>
            <a:ext cx="2020888" cy="261938"/>
          </a:xfrm>
          <a:prstGeom prst="rect">
            <a:avLst/>
          </a:prstGeom>
          <a:noFill/>
          <a:ln w="9525">
            <a:noFill/>
            <a:miter lim="800000"/>
            <a:headEnd/>
            <a:tailEnd/>
          </a:ln>
        </p:spPr>
        <p:txBody>
          <a:bodyPr>
            <a:spAutoFit/>
          </a:bodyPr>
          <a:lstStyle/>
          <a:p>
            <a:r>
              <a:rPr lang="en-US" sz="1100" i="1" dirty="0"/>
              <a:t>©  Alaska Design Forum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descr="i-got-arrested_079b.jpg"/>
          <p:cNvPicPr>
            <a:picLocks noChangeAspect="1"/>
          </p:cNvPicPr>
          <p:nvPr/>
        </p:nvPicPr>
        <p:blipFill>
          <a:blip r:embed="rId3" cstate="print"/>
          <a:srcRect b="5898"/>
          <a:stretch>
            <a:fillRect/>
          </a:stretch>
        </p:blipFill>
        <p:spPr bwMode="auto">
          <a:xfrm>
            <a:off x="2118588" y="76200"/>
            <a:ext cx="4891812" cy="6705600"/>
          </a:xfrm>
          <a:prstGeom prst="rect">
            <a:avLst/>
          </a:prstGeom>
          <a:noFill/>
          <a:ln w="9525">
            <a:noFill/>
            <a:miter lim="800000"/>
            <a:headEnd/>
            <a:tailEnd/>
          </a:ln>
        </p:spPr>
      </p:pic>
      <p:sp>
        <p:nvSpPr>
          <p:cNvPr id="7171" name="Rectangle 4"/>
          <p:cNvSpPr>
            <a:spLocks noChangeArrowheads="1"/>
          </p:cNvSpPr>
          <p:nvPr/>
        </p:nvSpPr>
        <p:spPr bwMode="auto">
          <a:xfrm>
            <a:off x="7137400" y="6248400"/>
            <a:ext cx="1244600" cy="430213"/>
          </a:xfrm>
          <a:prstGeom prst="rect">
            <a:avLst/>
          </a:prstGeom>
          <a:noFill/>
          <a:ln w="9525">
            <a:noFill/>
            <a:miter lim="800000"/>
            <a:headEnd/>
            <a:tailEnd/>
          </a:ln>
        </p:spPr>
        <p:txBody>
          <a:bodyPr wrap="none">
            <a:spAutoFit/>
          </a:bodyPr>
          <a:lstStyle/>
          <a:p>
            <a:r>
              <a:rPr lang="en-US" sz="1100" i="1" dirty="0"/>
              <a:t>©  Center for </a:t>
            </a:r>
          </a:p>
          <a:p>
            <a:r>
              <a:rPr lang="en-US" sz="1100" i="1" dirty="0"/>
              <a:t>Urban Pedagogy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3" descr="House&amp;Home_Exhibition.060.jpg"/>
          <p:cNvPicPr>
            <a:picLocks noChangeAspect="1"/>
          </p:cNvPicPr>
          <p:nvPr/>
        </p:nvPicPr>
        <p:blipFill>
          <a:blip r:embed="rId3" cstate="print"/>
          <a:srcRect/>
          <a:stretch>
            <a:fillRect/>
          </a:stretch>
        </p:blipFill>
        <p:spPr bwMode="auto">
          <a:xfrm>
            <a:off x="596900" y="533400"/>
            <a:ext cx="7937500" cy="5715000"/>
          </a:xfrm>
          <a:prstGeom prst="rect">
            <a:avLst/>
          </a:prstGeom>
          <a:noFill/>
          <a:ln w="9525">
            <a:noFill/>
            <a:miter lim="800000"/>
            <a:headEnd/>
            <a:tailEnd/>
          </a:ln>
        </p:spPr>
      </p:pic>
      <p:sp>
        <p:nvSpPr>
          <p:cNvPr id="5" name="Rectangle 4"/>
          <p:cNvSpPr/>
          <p:nvPr/>
        </p:nvSpPr>
        <p:spPr>
          <a:xfrm>
            <a:off x="6792912" y="6324600"/>
            <a:ext cx="2046288" cy="261938"/>
          </a:xfrm>
          <a:prstGeom prst="rect">
            <a:avLst/>
          </a:prstGeom>
        </p:spPr>
        <p:txBody>
          <a:bodyPr wrap="none">
            <a:spAutoFit/>
          </a:bodyPr>
          <a:lstStyle/>
          <a:p>
            <a:pPr>
              <a:defRPr/>
            </a:pPr>
            <a:r>
              <a:rPr lang="en-US" sz="1100" i="1" dirty="0"/>
              <a:t>©  National  Building Museum</a:t>
            </a:r>
            <a:endParaRPr lang="en-US" sz="1100" i="1" dirty="0">
              <a:solidFill>
                <a:schemeClr val="tx1">
                  <a:lumMod val="95000"/>
                  <a:lumOff val="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066800" y="1143000"/>
            <a:ext cx="8610600" cy="369888"/>
          </a:xfrm>
          <a:prstGeom prst="rect">
            <a:avLst/>
          </a:prstGeom>
          <a:noFill/>
          <a:ln w="9525">
            <a:noFill/>
            <a:miter lim="800000"/>
            <a:headEnd/>
            <a:tailEnd/>
          </a:ln>
        </p:spPr>
        <p:txBody>
          <a:bodyPr>
            <a:spAutoFit/>
          </a:bodyPr>
          <a:lstStyle/>
          <a:p>
            <a:r>
              <a:rPr lang="en-US"/>
              <a:t>Cornerstones image</a:t>
            </a:r>
          </a:p>
        </p:txBody>
      </p:sp>
      <p:pic>
        <p:nvPicPr>
          <p:cNvPr id="9219" name="Picture 2" descr="Mora NEA youth 1.JPG"/>
          <p:cNvPicPr>
            <a:picLocks noChangeAspect="1"/>
          </p:cNvPicPr>
          <p:nvPr/>
        </p:nvPicPr>
        <p:blipFill>
          <a:blip r:embed="rId3" cstate="print"/>
          <a:srcRect/>
          <a:stretch>
            <a:fillRect/>
          </a:stretch>
        </p:blipFill>
        <p:spPr bwMode="auto">
          <a:xfrm>
            <a:off x="533400" y="323850"/>
            <a:ext cx="8001000" cy="6000750"/>
          </a:xfrm>
          <a:prstGeom prst="rect">
            <a:avLst/>
          </a:prstGeom>
          <a:noFill/>
          <a:ln w="9525">
            <a:noFill/>
            <a:miter lim="800000"/>
            <a:headEnd/>
            <a:tailEnd/>
          </a:ln>
        </p:spPr>
      </p:pic>
      <p:sp>
        <p:nvSpPr>
          <p:cNvPr id="4" name="Rectangle 3"/>
          <p:cNvSpPr/>
          <p:nvPr/>
        </p:nvSpPr>
        <p:spPr>
          <a:xfrm>
            <a:off x="6197600" y="6400800"/>
            <a:ext cx="2794000" cy="261938"/>
          </a:xfrm>
          <a:prstGeom prst="rect">
            <a:avLst/>
          </a:prstGeom>
        </p:spPr>
        <p:txBody>
          <a:bodyPr wrap="none">
            <a:spAutoFit/>
          </a:bodyPr>
          <a:lstStyle/>
          <a:p>
            <a:pPr>
              <a:defRPr/>
            </a:pPr>
            <a:r>
              <a:rPr lang="en-US" sz="1100" i="1" dirty="0"/>
              <a:t>©  </a:t>
            </a:r>
            <a:r>
              <a:rPr lang="en-US" sz="1100" i="1" dirty="0">
                <a:solidFill>
                  <a:schemeClr val="tx1">
                    <a:lumMod val="95000"/>
                    <a:lumOff val="5000"/>
                  </a:schemeClr>
                </a:solidFill>
              </a:rPr>
              <a:t>Cornerstones Community Partnerships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3" descr="SMA Homepage - 01.jpg"/>
          <p:cNvPicPr>
            <a:picLocks noChangeAspect="1"/>
          </p:cNvPicPr>
          <p:nvPr/>
        </p:nvPicPr>
        <p:blipFill>
          <a:blip r:embed="rId3" cstate="print"/>
          <a:srcRect/>
          <a:stretch>
            <a:fillRect/>
          </a:stretch>
        </p:blipFill>
        <p:spPr bwMode="auto">
          <a:xfrm>
            <a:off x="1447800" y="381000"/>
            <a:ext cx="6237288" cy="6121400"/>
          </a:xfrm>
          <a:prstGeom prst="rect">
            <a:avLst/>
          </a:prstGeom>
          <a:noFill/>
          <a:ln w="9525">
            <a:noFill/>
            <a:miter lim="800000"/>
            <a:headEnd/>
            <a:tailEnd/>
          </a:ln>
        </p:spPr>
      </p:pic>
      <p:sp>
        <p:nvSpPr>
          <p:cNvPr id="5" name="Rectangle 4"/>
          <p:cNvSpPr/>
          <p:nvPr/>
        </p:nvSpPr>
        <p:spPr>
          <a:xfrm>
            <a:off x="7696200" y="6400800"/>
            <a:ext cx="858838" cy="261938"/>
          </a:xfrm>
          <a:prstGeom prst="rect">
            <a:avLst/>
          </a:prstGeom>
        </p:spPr>
        <p:txBody>
          <a:bodyPr wrap="none">
            <a:spAutoFit/>
          </a:bodyPr>
          <a:lstStyle/>
          <a:p>
            <a:pPr>
              <a:defRPr/>
            </a:pPr>
            <a:r>
              <a:rPr lang="en-US" sz="1100" i="1" dirty="0"/>
              <a:t>©  </a:t>
            </a:r>
            <a:r>
              <a:rPr lang="en-US" sz="1100" i="1" dirty="0">
                <a:solidFill>
                  <a:schemeClr val="tx1">
                    <a:lumMod val="95000"/>
                    <a:lumOff val="5000"/>
                  </a:schemeClr>
                </a:solidFill>
              </a:rPr>
              <a:t>SCI-Arc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9751</TotalTime>
  <Words>1819</Words>
  <Application>Microsoft Macintosh PowerPoint</Application>
  <PresentationFormat>On-screen Show (4:3)</PresentationFormat>
  <Paragraphs>276</Paragraphs>
  <Slides>39</Slides>
  <Notes>20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Beattie</dc:creator>
  <cp:lastModifiedBy>NEA</cp:lastModifiedBy>
  <cp:revision>386</cp:revision>
  <dcterms:created xsi:type="dcterms:W3CDTF">2006-08-16T00:00:00Z</dcterms:created>
  <dcterms:modified xsi:type="dcterms:W3CDTF">2014-01-16T16:38:05Z</dcterms:modified>
</cp:coreProperties>
</file>