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5" r:id="rId2"/>
    <p:sldId id="272" r:id="rId3"/>
    <p:sldId id="301" r:id="rId4"/>
    <p:sldId id="302" r:id="rId5"/>
    <p:sldId id="282" r:id="rId6"/>
    <p:sldId id="270" r:id="rId7"/>
    <p:sldId id="279" r:id="rId8"/>
    <p:sldId id="300" r:id="rId9"/>
    <p:sldId id="299" r:id="rId10"/>
    <p:sldId id="263" r:id="rId11"/>
    <p:sldId id="262" r:id="rId12"/>
    <p:sldId id="264" r:id="rId13"/>
    <p:sldId id="288" r:id="rId14"/>
    <p:sldId id="289" r:id="rId15"/>
    <p:sldId id="265" r:id="rId16"/>
    <p:sldId id="266" r:id="rId17"/>
    <p:sldId id="303" r:id="rId18"/>
    <p:sldId id="309" r:id="rId19"/>
    <p:sldId id="310" r:id="rId20"/>
    <p:sldId id="304" r:id="rId21"/>
    <p:sldId id="305" r:id="rId22"/>
    <p:sldId id="306" r:id="rId23"/>
    <p:sldId id="307" r:id="rId24"/>
    <p:sldId id="308" r:id="rId25"/>
    <p:sldId id="280" r:id="rId26"/>
    <p:sldId id="274" r:id="rId27"/>
    <p:sldId id="275" r:id="rId28"/>
    <p:sldId id="276" r:id="rId29"/>
    <p:sldId id="277" r:id="rId30"/>
    <p:sldId id="278" r:id="rId31"/>
    <p:sldId id="267" r:id="rId32"/>
    <p:sldId id="283"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9924"/>
    <a:srgbClr val="E5B661"/>
    <a:srgbClr val="E0A84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29" autoAdjust="0"/>
  </p:normalViewPr>
  <p:slideViewPr>
    <p:cSldViewPr>
      <p:cViewPr>
        <p:scale>
          <a:sx n="90" d="100"/>
          <a:sy n="90" d="100"/>
        </p:scale>
        <p:origin x="-2244"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6D4577-9E66-4496-B670-3F0B6D92816B}"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A6CEF-E24A-45D4-98D5-394090F7EF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21152-23BB-4599-942A-782940081FA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21152-23BB-4599-942A-782940081FA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21152-23BB-4599-942A-782940081FA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21152-23BB-4599-942A-782940081FA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21152-23BB-4599-942A-782940081FAA}" type="datetimeFigureOut">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21152-23BB-4599-942A-782940081FA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21152-23BB-4599-942A-782940081FAA}" type="datetimeFigureOut">
              <a:rPr lang="en-US" smtClean="0"/>
              <a:pPr/>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21152-23BB-4599-942A-782940081FAA}" type="datetimeFigureOut">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1152-23BB-4599-942A-782940081FAA}" type="datetimeFigureOut">
              <a:rPr lang="en-US" smtClean="0"/>
              <a:pPr/>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21152-23BB-4599-942A-782940081FA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21152-23BB-4599-942A-782940081FAA}" type="datetimeFigureOut">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619C7-759A-4D58-8DF6-86385B30A7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21152-23BB-4599-942A-782940081FAA}" type="datetimeFigureOut">
              <a:rPr lang="en-US" smtClean="0"/>
              <a:pPr/>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619C7-759A-4D58-8DF6-86385B30A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rts.gov/grants-organizations/art-works/artist-communiti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95600"/>
            <a:ext cx="9144000" cy="1418465"/>
          </a:xfrm>
          <a:prstGeom prst="rect">
            <a:avLst/>
          </a:prstGeom>
        </p:spPr>
        <p:txBody>
          <a:bodyPr wrap="square">
            <a:spAutoFit/>
          </a:bodyPr>
          <a:lstStyle/>
          <a:p>
            <a:pPr algn="ctr">
              <a:lnSpc>
                <a:spcPct val="75000"/>
              </a:lnSpc>
            </a:pPr>
            <a:endParaRPr lang="en-US" sz="5400" b="1" cap="small" spc="250" dirty="0" smtClean="0">
              <a:ln w="13500">
                <a:solidFill>
                  <a:srgbClr val="A5B592">
                    <a:shade val="2500"/>
                    <a:alpha val="6500"/>
                  </a:srgbClr>
                </a:solidFill>
                <a:prstDash val="solid"/>
              </a:ln>
              <a:solidFill>
                <a:schemeClr val="accent3"/>
              </a:solidFill>
              <a:latin typeface="Gill Sans MT"/>
            </a:endParaRPr>
          </a:p>
          <a:p>
            <a:pPr algn="ctr">
              <a:lnSpc>
                <a:spcPct val="75000"/>
              </a:lnSpc>
            </a:pPr>
            <a:r>
              <a:rPr lang="en-US" sz="6000" b="1" cap="small" spc="250" dirty="0" smtClean="0">
                <a:ln w="13500">
                  <a:solidFill>
                    <a:srgbClr val="A5B592">
                      <a:shade val="2500"/>
                      <a:alpha val="6500"/>
                    </a:srgbClr>
                  </a:solidFill>
                  <a:prstDash val="solid"/>
                </a:ln>
                <a:solidFill>
                  <a:schemeClr val="accent3"/>
                </a:solidFill>
                <a:latin typeface="Gill Sans MT"/>
              </a:rPr>
              <a:t>Artist Communities</a:t>
            </a:r>
            <a:endParaRPr lang="en-US" sz="6000" dirty="0">
              <a:solidFill>
                <a:schemeClr val="accent3"/>
              </a:solidFill>
              <a:latin typeface="Gill Sans MT"/>
            </a:endParaRPr>
          </a:p>
        </p:txBody>
      </p:sp>
      <p:sp>
        <p:nvSpPr>
          <p:cNvPr id="9" name="Rectangle 8"/>
          <p:cNvSpPr/>
          <p:nvPr/>
        </p:nvSpPr>
        <p:spPr>
          <a:xfrm>
            <a:off x="0" y="4800600"/>
            <a:ext cx="9144000" cy="1323439"/>
          </a:xfrm>
          <a:prstGeom prst="rect">
            <a:avLst/>
          </a:prstGeom>
        </p:spPr>
        <p:txBody>
          <a:bodyPr wrap="square">
            <a:spAutoFit/>
          </a:bodyPr>
          <a:lstStyle/>
          <a:p>
            <a:pPr algn="ctr"/>
            <a:r>
              <a:rPr lang="en-US" sz="4000" cap="small" spc="250" dirty="0" smtClean="0">
                <a:ln w="13500">
                  <a:solidFill>
                    <a:srgbClr val="A5B592">
                      <a:shade val="2500"/>
                      <a:alpha val="6500"/>
                    </a:srgbClr>
                  </a:solidFill>
                  <a:prstDash val="solid"/>
                </a:ln>
                <a:solidFill>
                  <a:schemeClr val="accent3"/>
                </a:solidFill>
                <a:latin typeface="Gill Sans MT" pitchFamily="34" charset="0"/>
              </a:rPr>
              <a:t>Art Works FY15 Guidelines Webinar</a:t>
            </a:r>
          </a:p>
          <a:p>
            <a:pPr algn="ctr"/>
            <a:r>
              <a:rPr lang="en-US" sz="4000" cap="small" spc="250" dirty="0" smtClean="0">
                <a:ln w="13500">
                  <a:solidFill>
                    <a:srgbClr val="A5B592">
                      <a:shade val="2500"/>
                      <a:alpha val="6500"/>
                    </a:srgbClr>
                  </a:solidFill>
                  <a:prstDash val="solid"/>
                </a:ln>
                <a:solidFill>
                  <a:schemeClr val="accent3"/>
                </a:solidFill>
                <a:latin typeface="Gill Sans MT" pitchFamily="34" charset="0"/>
              </a:rPr>
              <a:t>Michael Orlove, Director</a:t>
            </a:r>
            <a:endParaRPr lang="en-US" sz="900" dirty="0">
              <a:solidFill>
                <a:schemeClr val="accent3"/>
              </a:solidFill>
              <a:latin typeface="Gill Sans MT" pitchFamily="34" charset="0"/>
            </a:endParaRPr>
          </a:p>
        </p:txBody>
      </p:sp>
      <p:sp>
        <p:nvSpPr>
          <p:cNvPr id="10" name="Rectangle 9"/>
          <p:cNvSpPr/>
          <p:nvPr/>
        </p:nvSpPr>
        <p:spPr>
          <a:xfrm>
            <a:off x="0" y="2209800"/>
            <a:ext cx="9144000" cy="646331"/>
          </a:xfrm>
          <a:prstGeom prst="rect">
            <a:avLst/>
          </a:prstGeom>
        </p:spPr>
        <p:txBody>
          <a:bodyPr wrap="square">
            <a:spAutoFit/>
          </a:bodyPr>
          <a:lstStyle/>
          <a:p>
            <a:pPr algn="ctr"/>
            <a:r>
              <a:rPr lang="en-US" sz="3600" b="1" cap="small" spc="250" dirty="0">
                <a:ln w="13500">
                  <a:solidFill>
                    <a:srgbClr val="A5B592">
                      <a:shade val="2500"/>
                      <a:alpha val="6500"/>
                    </a:srgbClr>
                  </a:solidFill>
                  <a:prstDash val="solid"/>
                </a:ln>
                <a:solidFill>
                  <a:schemeClr val="accent3"/>
                </a:solidFill>
                <a:latin typeface="Gill Sans MT"/>
              </a:rPr>
              <a:t>National Endowment for the Arts</a:t>
            </a:r>
            <a:endParaRPr lang="en-US" sz="800" dirty="0">
              <a:solidFill>
                <a:schemeClr val="accent3"/>
              </a:solidFill>
              <a:latin typeface="Gill Sans MT"/>
            </a:endParaRPr>
          </a:p>
        </p:txBody>
      </p:sp>
      <p:pic>
        <p:nvPicPr>
          <p:cNvPr id="11" name="Picture 4" descr="http://www.arts.gov/manageaward/logos/NEA-logo-color.jpg"/>
          <p:cNvPicPr>
            <a:picLocks noChangeAspect="1" noChangeArrowheads="1"/>
          </p:cNvPicPr>
          <p:nvPr/>
        </p:nvPicPr>
        <p:blipFill>
          <a:blip r:embed="rId2" cstate="print"/>
          <a:srcRect b="15000"/>
          <a:stretch>
            <a:fillRect/>
          </a:stretch>
        </p:blipFill>
        <p:spPr bwMode="auto">
          <a:xfrm>
            <a:off x="2438400" y="-381000"/>
            <a:ext cx="4267200" cy="2590800"/>
          </a:xfrm>
          <a:prstGeom prst="rect">
            <a:avLst/>
          </a:prstGeom>
          <a:noFill/>
        </p:spPr>
      </p:pic>
    </p:spTree>
    <p:extLst>
      <p:ext uri="{BB962C8B-B14F-4D97-AF65-F5344CB8AC3E}">
        <p14:creationId xmlns:p14="http://schemas.microsoft.com/office/powerpoint/2010/main" xmlns="" val="220450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l"/>
            <a:r>
              <a:rPr lang="en-US" dirty="0" smtClean="0">
                <a:solidFill>
                  <a:srgbClr val="E5B661"/>
                </a:solidFill>
                <a:latin typeface="Gill Sans MT" pitchFamily="34" charset="0"/>
                <a:cs typeface="Arial" pitchFamily="34" charset="0"/>
              </a:rPr>
              <a:t/>
            </a:r>
            <a:br>
              <a:rPr lang="en-US" dirty="0" smtClean="0">
                <a:solidFill>
                  <a:srgbClr val="E5B661"/>
                </a:solidFill>
                <a:latin typeface="Gill Sans MT" pitchFamily="34" charset="0"/>
                <a:cs typeface="Arial" pitchFamily="34" charset="0"/>
              </a:rPr>
            </a:br>
            <a:r>
              <a:rPr lang="en-US" cap="small" dirty="0" smtClean="0">
                <a:solidFill>
                  <a:srgbClr val="DA9924"/>
                </a:solidFill>
                <a:latin typeface="Gill Sans MT" pitchFamily="34" charset="0"/>
                <a:cs typeface="Arial" pitchFamily="34" charset="0"/>
              </a:rPr>
              <a:t>About Grants.gov</a:t>
            </a:r>
            <a:r>
              <a:rPr lang="en-US" sz="4800" b="1" dirty="0" smtClean="0">
                <a:solidFill>
                  <a:srgbClr val="E5B661"/>
                </a:solidFill>
                <a:latin typeface="Gill Sans MT" pitchFamily="34" charset="0"/>
              </a:rPr>
              <a:t/>
            </a:r>
            <a:br>
              <a:rPr lang="en-US" sz="4800" b="1" dirty="0" smtClean="0">
                <a:solidFill>
                  <a:srgbClr val="E5B661"/>
                </a:solidFill>
                <a:latin typeface="Gill Sans MT" pitchFamily="34" charset="0"/>
              </a:rPr>
            </a:br>
            <a:endParaRPr lang="en-US" sz="4800" dirty="0">
              <a:solidFill>
                <a:srgbClr val="E5B661"/>
              </a:solidFill>
              <a:latin typeface="Gill Sans MT" pitchFamily="34" charset="0"/>
            </a:endParaRPr>
          </a:p>
        </p:txBody>
      </p:sp>
      <p:sp>
        <p:nvSpPr>
          <p:cNvPr id="3" name="Content Placeholder 2"/>
          <p:cNvSpPr>
            <a:spLocks noGrp="1"/>
          </p:cNvSpPr>
          <p:nvPr>
            <p:ph idx="1"/>
          </p:nvPr>
        </p:nvSpPr>
        <p:spPr>
          <a:xfrm>
            <a:off x="0" y="1600200"/>
            <a:ext cx="9144000" cy="5257800"/>
          </a:xfrm>
          <a:solidFill>
            <a:srgbClr val="DA9924"/>
          </a:solidFill>
          <a:ln>
            <a:noFill/>
          </a:ln>
        </p:spPr>
        <p:style>
          <a:lnRef idx="2">
            <a:schemeClr val="accent5"/>
          </a:lnRef>
          <a:fillRef idx="1">
            <a:schemeClr val="lt1"/>
          </a:fillRef>
          <a:effectRef idx="0">
            <a:schemeClr val="accent5"/>
          </a:effectRef>
          <a:fontRef idx="minor">
            <a:schemeClr val="dk1"/>
          </a:fontRef>
        </p:style>
        <p:txBody>
          <a:bodyPr anchor="ctr" anchorCtr="0">
            <a:noAutofit/>
          </a:bodyPr>
          <a:lstStyle/>
          <a:p>
            <a:pPr>
              <a:spcBef>
                <a:spcPts val="0"/>
              </a:spcBef>
              <a:spcAft>
                <a:spcPts val="2000"/>
              </a:spcAft>
              <a:buSzPct val="75000"/>
              <a:buFont typeface="Wingdings" pitchFamily="2" charset="2"/>
              <a:buChar char="w"/>
              <a:defRPr/>
            </a:pPr>
            <a:r>
              <a:rPr lang="en-US" sz="2400" dirty="0" smtClean="0">
                <a:solidFill>
                  <a:schemeClr val="bg1"/>
                </a:solidFill>
                <a:latin typeface="Gill Sans MT" pitchFamily="34" charset="0"/>
                <a:cs typeface="Arial" pitchFamily="34" charset="0"/>
              </a:rPr>
              <a:t>Grants.gov is an online, government-wide electronic application system through which all applicants must submit.</a:t>
            </a:r>
          </a:p>
          <a:p>
            <a:pPr>
              <a:spcBef>
                <a:spcPts val="0"/>
              </a:spcBef>
              <a:spcAft>
                <a:spcPts val="2000"/>
              </a:spcAft>
              <a:buSzPct val="75000"/>
              <a:buFont typeface="Wingdings" pitchFamily="2" charset="2"/>
              <a:buChar char="w"/>
              <a:defRPr/>
            </a:pPr>
            <a:r>
              <a:rPr lang="en-US" sz="2400" dirty="0" smtClean="0">
                <a:solidFill>
                  <a:schemeClr val="bg1"/>
                </a:solidFill>
                <a:latin typeface="Gill Sans MT" pitchFamily="34" charset="0"/>
                <a:cs typeface="Arial" pitchFamily="34" charset="0"/>
              </a:rPr>
              <a:t>Don’t wait until immediately before your deadline; submit no later than 10 days prior to the deadline.</a:t>
            </a:r>
          </a:p>
          <a:p>
            <a:pPr>
              <a:spcBef>
                <a:spcPts val="0"/>
              </a:spcBef>
              <a:spcAft>
                <a:spcPts val="2000"/>
              </a:spcAft>
              <a:buSzPct val="75000"/>
              <a:buFont typeface="Wingdings" pitchFamily="2" charset="2"/>
              <a:buChar char="w"/>
              <a:defRPr/>
            </a:pPr>
            <a:r>
              <a:rPr lang="en-US" sz="2400" dirty="0" smtClean="0">
                <a:solidFill>
                  <a:schemeClr val="bg1"/>
                </a:solidFill>
                <a:latin typeface="Gill Sans MT" pitchFamily="34" charset="0"/>
                <a:cs typeface="Arial" pitchFamily="34" charset="0"/>
              </a:rPr>
              <a:t>You are required to change your password every 60 days.</a:t>
            </a:r>
          </a:p>
          <a:p>
            <a:pPr>
              <a:spcBef>
                <a:spcPts val="0"/>
              </a:spcBef>
              <a:spcAft>
                <a:spcPts val="2000"/>
              </a:spcAft>
              <a:buSzPct val="75000"/>
              <a:buFont typeface="Wingdings" pitchFamily="2" charset="2"/>
              <a:buChar char="w"/>
              <a:defRPr/>
            </a:pPr>
            <a:r>
              <a:rPr lang="en-US" sz="2400" dirty="0" smtClean="0">
                <a:solidFill>
                  <a:schemeClr val="bg1"/>
                </a:solidFill>
                <a:latin typeface="Gill Sans MT" pitchFamily="34" charset="0"/>
                <a:cs typeface="Arial" pitchFamily="34" charset="0"/>
              </a:rPr>
              <a:t>Obtain a DUNS number and register with SAM (System for Award Management) in order to use Grants.gov—allow at least 2 weeks for registration or renewal.</a:t>
            </a:r>
          </a:p>
          <a:p>
            <a:pPr>
              <a:spcBef>
                <a:spcPts val="0"/>
              </a:spcBef>
              <a:spcAft>
                <a:spcPts val="2000"/>
              </a:spcAft>
              <a:buSzPct val="75000"/>
              <a:buFont typeface="Wingdings" pitchFamily="2" charset="2"/>
              <a:buChar char="w"/>
              <a:defRPr/>
            </a:pPr>
            <a:r>
              <a:rPr lang="en-US" sz="2400" dirty="0" smtClean="0">
                <a:solidFill>
                  <a:schemeClr val="bg1"/>
                </a:solidFill>
                <a:latin typeface="Gill Sans MT" pitchFamily="34" charset="0"/>
                <a:cs typeface="Arial" pitchFamily="34" charset="0"/>
              </a:rPr>
              <a:t>See www.grants.gov for more details or call 1-800-518-4726.</a:t>
            </a:r>
            <a:endParaRPr lang="en-US"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2"/>
          </a:lnRef>
          <a:fillRef idx="1">
            <a:schemeClr val="lt1"/>
          </a:fillRef>
          <a:effectRef idx="0">
            <a:schemeClr val="accent2"/>
          </a:effectRef>
          <a:fontRef idx="minor">
            <a:schemeClr val="dk1"/>
          </a:fontRef>
        </p:style>
        <p:txBody>
          <a:bodyPr>
            <a:normAutofit/>
          </a:bodyPr>
          <a:lstStyle/>
          <a:p>
            <a:pPr algn="l"/>
            <a:r>
              <a:rPr lang="en-US" cap="small" dirty="0" smtClean="0">
                <a:solidFill>
                  <a:schemeClr val="accent3"/>
                </a:solidFill>
                <a:latin typeface="Gill Sans MT" pitchFamily="34" charset="0"/>
                <a:cs typeface="Arial" pitchFamily="34" charset="0"/>
              </a:rPr>
              <a:t>How to Apply</a:t>
            </a:r>
            <a:endParaRPr lang="en-US" cap="small" dirty="0">
              <a:solidFill>
                <a:schemeClr val="accent3"/>
              </a:solidFill>
              <a:latin typeface="Gill Sans MT" pitchFamily="34" charset="0"/>
              <a:cs typeface="Arial" pitchFamily="34" charset="0"/>
            </a:endParaRPr>
          </a:p>
        </p:txBody>
      </p:sp>
      <p:sp>
        <p:nvSpPr>
          <p:cNvPr id="3" name="Content Placeholder 2"/>
          <p:cNvSpPr>
            <a:spLocks noGrp="1"/>
          </p:cNvSpPr>
          <p:nvPr>
            <p:ph idx="1"/>
          </p:nvPr>
        </p:nvSpPr>
        <p:spPr>
          <a:xfrm>
            <a:off x="0" y="1600200"/>
            <a:ext cx="9144000" cy="5257800"/>
          </a:xfrm>
          <a:solidFill>
            <a:schemeClr val="accent3"/>
          </a:solidFill>
          <a:ln>
            <a:noFill/>
          </a:ln>
        </p:spPr>
        <p:style>
          <a:lnRef idx="2">
            <a:schemeClr val="accent2"/>
          </a:lnRef>
          <a:fillRef idx="1">
            <a:schemeClr val="lt1"/>
          </a:fillRef>
          <a:effectRef idx="0">
            <a:schemeClr val="accent2"/>
          </a:effectRef>
          <a:fontRef idx="minor">
            <a:schemeClr val="dk1"/>
          </a:fontRef>
        </p:style>
        <p:txBody>
          <a:bodyPr anchor="ctr" anchorCtr="0">
            <a:noAutofit/>
          </a:bodyPr>
          <a:lstStyle/>
          <a:p>
            <a:pPr>
              <a:buNone/>
            </a:pPr>
            <a:r>
              <a:rPr lang="en-US" sz="2800" b="1" dirty="0" smtClean="0">
                <a:solidFill>
                  <a:schemeClr val="bg1"/>
                </a:solidFill>
                <a:latin typeface="Gill Sans MT" pitchFamily="34" charset="0"/>
                <a:cs typeface="Arial" pitchFamily="34" charset="0"/>
              </a:rPr>
              <a:t>Step 1 of 2 </a:t>
            </a:r>
            <a:r>
              <a:rPr lang="en-US" sz="2800" dirty="0" smtClean="0">
                <a:solidFill>
                  <a:schemeClr val="bg1"/>
                </a:solidFill>
                <a:latin typeface="Gill Sans MT" pitchFamily="34" charset="0"/>
                <a:cs typeface="Arial" pitchFamily="34" charset="0"/>
              </a:rPr>
              <a:t>(</a:t>
            </a:r>
            <a:r>
              <a:rPr lang="en-US" sz="2800" cap="small" dirty="0" smtClean="0">
                <a:solidFill>
                  <a:schemeClr val="bg1"/>
                </a:solidFill>
                <a:latin typeface="Gill Sans MT" pitchFamily="34" charset="0"/>
                <a:cs typeface="Arial" pitchFamily="34" charset="0"/>
              </a:rPr>
              <a:t>February </a:t>
            </a:r>
            <a:r>
              <a:rPr lang="en-US" sz="2800" cap="small" dirty="0" smtClean="0">
                <a:solidFill>
                  <a:schemeClr val="bg1"/>
                </a:solidFill>
                <a:latin typeface="Gill Sans MT" pitchFamily="34" charset="0"/>
                <a:cs typeface="Arial" pitchFamily="34" charset="0"/>
              </a:rPr>
              <a:t>20)</a:t>
            </a:r>
            <a:endParaRPr lang="en-US" sz="2800" cap="small" dirty="0" smtClean="0">
              <a:solidFill>
                <a:schemeClr val="bg1"/>
              </a:solidFill>
              <a:latin typeface="Gill Sans MT" pitchFamily="34" charset="0"/>
              <a:cs typeface="Arial" pitchFamily="34" charset="0"/>
            </a:endParaRPr>
          </a:p>
          <a:p>
            <a:pPr>
              <a:buNone/>
            </a:pPr>
            <a:r>
              <a:rPr lang="en-US" sz="2800" dirty="0" smtClean="0">
                <a:solidFill>
                  <a:schemeClr val="bg1"/>
                </a:solidFill>
                <a:latin typeface="Gill Sans MT" pitchFamily="34" charset="0"/>
                <a:cs typeface="Arial" pitchFamily="34" charset="0"/>
              </a:rPr>
              <a:t>Submit through Grants.gov: </a:t>
            </a:r>
          </a:p>
          <a:p>
            <a:pPr>
              <a:buSzPct val="75000"/>
              <a:buFont typeface="Wingdings" pitchFamily="2" charset="2"/>
              <a:buChar char="w"/>
            </a:pPr>
            <a:r>
              <a:rPr lang="en-US" sz="2800" dirty="0" smtClean="0">
                <a:solidFill>
                  <a:schemeClr val="bg1"/>
                </a:solidFill>
                <a:latin typeface="Gill Sans MT" pitchFamily="34" charset="0"/>
                <a:cs typeface="Arial" pitchFamily="34" charset="0"/>
              </a:rPr>
              <a:t>SF-424 (Application for Federal Domestic Assistance) </a:t>
            </a:r>
          </a:p>
          <a:p>
            <a:endParaRPr lang="en-US" sz="2800" dirty="0" smtClean="0">
              <a:solidFill>
                <a:schemeClr val="bg1"/>
              </a:solidFill>
              <a:latin typeface="Gill Sans MT" pitchFamily="34" charset="0"/>
              <a:cs typeface="Arial" pitchFamily="34" charset="0"/>
            </a:endParaRPr>
          </a:p>
          <a:p>
            <a:pPr>
              <a:buNone/>
            </a:pPr>
            <a:r>
              <a:rPr lang="en-US" sz="2800" dirty="0" smtClean="0">
                <a:solidFill>
                  <a:schemeClr val="bg1"/>
                </a:solidFill>
                <a:latin typeface="Gill Sans MT" pitchFamily="34" charset="0"/>
                <a:cs typeface="Arial" pitchFamily="34" charset="0"/>
              </a:rPr>
              <a:t>	This is the </a:t>
            </a:r>
            <a:r>
              <a:rPr lang="en-US" sz="2800" b="1" dirty="0" smtClean="0">
                <a:solidFill>
                  <a:schemeClr val="bg1"/>
                </a:solidFill>
                <a:latin typeface="Gill Sans MT" pitchFamily="34" charset="0"/>
                <a:cs typeface="Arial" pitchFamily="34" charset="0"/>
              </a:rPr>
              <a:t>only</a:t>
            </a:r>
            <a:r>
              <a:rPr lang="en-US" sz="2800" dirty="0" smtClean="0">
                <a:solidFill>
                  <a:schemeClr val="bg1"/>
                </a:solidFill>
                <a:latin typeface="Gill Sans MT" pitchFamily="34" charset="0"/>
                <a:cs typeface="Arial" pitchFamily="34" charset="0"/>
              </a:rPr>
              <a:t> item you submit through Grants.gov.  If it is not successfully submitted by the deadline you  will be unable to submit your other materials in NEA-GO.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2"/>
          </a:lnRef>
          <a:fillRef idx="1">
            <a:schemeClr val="lt1"/>
          </a:fillRef>
          <a:effectRef idx="0">
            <a:schemeClr val="accent2"/>
          </a:effectRef>
          <a:fontRef idx="minor">
            <a:schemeClr val="dk1"/>
          </a:fontRef>
        </p:style>
        <p:txBody>
          <a:bodyPr>
            <a:normAutofit/>
          </a:bodyPr>
          <a:lstStyle/>
          <a:p>
            <a:pPr algn="l"/>
            <a:r>
              <a:rPr lang="en-US" cap="small" dirty="0" smtClean="0">
                <a:solidFill>
                  <a:schemeClr val="accent3"/>
                </a:solidFill>
                <a:latin typeface="Gill Sans MT" pitchFamily="34" charset="0"/>
                <a:cs typeface="Arial" pitchFamily="34" charset="0"/>
              </a:rPr>
              <a:t>How to Apply</a:t>
            </a:r>
            <a:endParaRPr lang="en-US" cap="small" dirty="0">
              <a:solidFill>
                <a:schemeClr val="accent3"/>
              </a:solidFill>
              <a:latin typeface="Gill Sans MT" pitchFamily="34" charset="0"/>
              <a:cs typeface="Arial" pitchFamily="34" charset="0"/>
            </a:endParaRPr>
          </a:p>
        </p:txBody>
      </p:sp>
      <p:sp>
        <p:nvSpPr>
          <p:cNvPr id="3" name="Content Placeholder 2"/>
          <p:cNvSpPr>
            <a:spLocks noGrp="1"/>
          </p:cNvSpPr>
          <p:nvPr>
            <p:ph idx="1"/>
          </p:nvPr>
        </p:nvSpPr>
        <p:spPr>
          <a:xfrm>
            <a:off x="0" y="1600200"/>
            <a:ext cx="9144000" cy="5257800"/>
          </a:xfrm>
          <a:solidFill>
            <a:schemeClr val="accent3"/>
          </a:solidFill>
          <a:ln>
            <a:noFill/>
          </a:ln>
        </p:spPr>
        <p:style>
          <a:lnRef idx="2">
            <a:schemeClr val="accent2"/>
          </a:lnRef>
          <a:fillRef idx="1">
            <a:schemeClr val="lt1"/>
          </a:fillRef>
          <a:effectRef idx="0">
            <a:schemeClr val="accent2"/>
          </a:effectRef>
          <a:fontRef idx="minor">
            <a:schemeClr val="dk1"/>
          </a:fontRef>
        </p:style>
        <p:txBody>
          <a:bodyPr anchor="ctr" anchorCtr="0">
            <a:noAutofit/>
          </a:bodyPr>
          <a:lstStyle/>
          <a:p>
            <a:pPr>
              <a:buNone/>
            </a:pPr>
            <a:r>
              <a:rPr lang="en-US" sz="2800" b="1" dirty="0" smtClean="0">
                <a:solidFill>
                  <a:schemeClr val="bg1"/>
                </a:solidFill>
                <a:latin typeface="Gill Sans MT" pitchFamily="34" charset="0"/>
                <a:cs typeface="Arial" pitchFamily="34" charset="0"/>
              </a:rPr>
              <a:t>Step 2 of </a:t>
            </a:r>
            <a:r>
              <a:rPr lang="en-US" sz="2800" b="1" dirty="0" smtClean="0">
                <a:solidFill>
                  <a:schemeClr val="bg1"/>
                </a:solidFill>
                <a:latin typeface="Gill Sans MT" pitchFamily="34" charset="0"/>
                <a:cs typeface="Arial" pitchFamily="34" charset="0"/>
              </a:rPr>
              <a:t>2</a:t>
            </a:r>
            <a:endParaRPr lang="en-US" sz="2800" dirty="0" smtClean="0">
              <a:solidFill>
                <a:schemeClr val="bg1"/>
              </a:solidFill>
              <a:latin typeface="Gill Sans MT" pitchFamily="34" charset="0"/>
              <a:cs typeface="Arial" pitchFamily="34" charset="0"/>
            </a:endParaRPr>
          </a:p>
          <a:p>
            <a:pPr>
              <a:buNone/>
            </a:pPr>
            <a:r>
              <a:rPr lang="en-US" sz="2800" dirty="0" smtClean="0">
                <a:solidFill>
                  <a:schemeClr val="bg1"/>
                </a:solidFill>
                <a:latin typeface="Gill Sans MT" pitchFamily="34" charset="0"/>
                <a:cs typeface="Arial" pitchFamily="34" charset="0"/>
              </a:rPr>
              <a:t>Submit through NEA-GO:</a:t>
            </a:r>
          </a:p>
          <a:p>
            <a:pPr>
              <a:buNone/>
            </a:pPr>
            <a:endParaRPr lang="en-US" sz="2800" dirty="0" smtClean="0">
              <a:solidFill>
                <a:schemeClr val="bg1"/>
              </a:solidFill>
              <a:latin typeface="Gill Sans MT" pitchFamily="34" charset="0"/>
              <a:cs typeface="Arial" pitchFamily="34" charset="0"/>
            </a:endParaRPr>
          </a:p>
          <a:p>
            <a:pPr>
              <a:buSzPct val="75000"/>
              <a:buFont typeface="Wingdings" pitchFamily="2" charset="2"/>
              <a:buChar char="w"/>
            </a:pPr>
            <a:r>
              <a:rPr lang="en-US" sz="2800" dirty="0" smtClean="0">
                <a:solidFill>
                  <a:schemeClr val="bg1"/>
                </a:solidFill>
                <a:latin typeface="Gill Sans MT" pitchFamily="34" charset="0"/>
                <a:cs typeface="Arial" pitchFamily="34" charset="0"/>
              </a:rPr>
              <a:t>NEA Grant Application Form (including answers to narrative questions, financial info, bios)</a:t>
            </a:r>
          </a:p>
          <a:p>
            <a:pPr>
              <a:buSzPct val="75000"/>
              <a:buFont typeface="Wingdings" pitchFamily="2" charset="2"/>
              <a:buChar char="w"/>
            </a:pPr>
            <a:endParaRPr lang="en-US" sz="2800" dirty="0" smtClean="0">
              <a:solidFill>
                <a:schemeClr val="bg1"/>
              </a:solidFill>
              <a:latin typeface="Gill Sans MT" pitchFamily="34" charset="0"/>
              <a:cs typeface="Arial" pitchFamily="34" charset="0"/>
            </a:endParaRPr>
          </a:p>
          <a:p>
            <a:pPr>
              <a:buSzPct val="75000"/>
              <a:buFont typeface="Wingdings" pitchFamily="2" charset="2"/>
              <a:buChar char="w"/>
            </a:pPr>
            <a:r>
              <a:rPr lang="en-US" sz="2800" dirty="0" smtClean="0">
                <a:solidFill>
                  <a:schemeClr val="bg1"/>
                </a:solidFill>
                <a:latin typeface="Gill Sans MT" pitchFamily="34" charset="0"/>
                <a:cs typeface="Arial" pitchFamily="34" charset="0"/>
              </a:rPr>
              <a:t>Items to Upload (Programmatic activities list, statements of support, special items, and work samples)</a:t>
            </a:r>
            <a:endParaRPr lang="en-US"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3"/>
          </a:lnRef>
          <a:fillRef idx="1">
            <a:schemeClr val="lt1"/>
          </a:fillRef>
          <a:effectRef idx="0">
            <a:schemeClr val="accent3"/>
          </a:effectRef>
          <a:fontRef idx="minor">
            <a:schemeClr val="dk1"/>
          </a:fontRef>
        </p:style>
        <p:txBody>
          <a:bodyPr>
            <a:normAutofit/>
          </a:bodyPr>
          <a:lstStyle/>
          <a:p>
            <a:pPr algn="l"/>
            <a:r>
              <a:rPr lang="en-US" sz="4000" cap="small" dirty="0" smtClean="0">
                <a:solidFill>
                  <a:schemeClr val="accent5">
                    <a:lumMod val="75000"/>
                  </a:schemeClr>
                </a:solidFill>
                <a:latin typeface="Gill Sans MT" pitchFamily="34" charset="0"/>
                <a:cs typeface="Arial" pitchFamily="34" charset="0"/>
              </a:rPr>
              <a:t>Grant Application Form (GAF)</a:t>
            </a:r>
            <a:endParaRPr lang="en-US" sz="4800" cap="small" dirty="0">
              <a:solidFill>
                <a:schemeClr val="accent5">
                  <a:lumMod val="75000"/>
                </a:schemeClr>
              </a:solidFill>
              <a:latin typeface="Gill Sans MT" pitchFamily="34" charset="0"/>
            </a:endParaRPr>
          </a:p>
        </p:txBody>
      </p:sp>
      <p:sp>
        <p:nvSpPr>
          <p:cNvPr id="3" name="Content Placeholder 2"/>
          <p:cNvSpPr>
            <a:spLocks noGrp="1"/>
          </p:cNvSpPr>
          <p:nvPr>
            <p:ph idx="1"/>
          </p:nvPr>
        </p:nvSpPr>
        <p:spPr>
          <a:xfrm>
            <a:off x="0" y="1600200"/>
            <a:ext cx="9144000" cy="5257800"/>
          </a:xfrm>
          <a:solidFill>
            <a:schemeClr val="accent5">
              <a:lumMod val="50000"/>
            </a:schemeClr>
          </a:solidFill>
          <a:ln>
            <a:noFill/>
          </a:ln>
        </p:spPr>
        <p:style>
          <a:lnRef idx="2">
            <a:schemeClr val="accent3"/>
          </a:lnRef>
          <a:fillRef idx="1">
            <a:schemeClr val="lt1"/>
          </a:fillRef>
          <a:effectRef idx="0">
            <a:schemeClr val="accent3"/>
          </a:effectRef>
          <a:fontRef idx="minor">
            <a:schemeClr val="dk1"/>
          </a:fontRef>
        </p:style>
        <p:txBody>
          <a:bodyPr anchor="ctr" anchorCtr="0">
            <a:noAutofit/>
          </a:bodyPr>
          <a:lstStyle/>
          <a:p>
            <a:pPr marL="0" indent="0">
              <a:buNone/>
            </a:pPr>
            <a:r>
              <a:rPr lang="en-US" sz="2600" dirty="0" smtClean="0">
                <a:solidFill>
                  <a:schemeClr val="bg1"/>
                </a:solidFill>
                <a:latin typeface="Gill Sans MT" pitchFamily="34" charset="0"/>
                <a:cs typeface="Arial" pitchFamily="34" charset="0"/>
              </a:rPr>
              <a:t>Instead of submitting information about your project through PDF attachments, you will enter most of the information on the GAF. </a:t>
            </a:r>
          </a:p>
          <a:p>
            <a:pPr>
              <a:buSzPct val="75000"/>
              <a:buFont typeface="Wingdings" pitchFamily="2" charset="2"/>
              <a:buChar char="w"/>
            </a:pPr>
            <a:r>
              <a:rPr lang="en-US" sz="2600" dirty="0" smtClean="0">
                <a:solidFill>
                  <a:schemeClr val="bg1"/>
                </a:solidFill>
                <a:latin typeface="Gill Sans MT" pitchFamily="34" charset="0"/>
                <a:cs typeface="Arial" pitchFamily="34" charset="0"/>
              </a:rPr>
              <a:t>The GAF is a </a:t>
            </a:r>
            <a:r>
              <a:rPr lang="en-US" sz="2600" dirty="0" err="1" smtClean="0">
                <a:solidFill>
                  <a:schemeClr val="bg1"/>
                </a:solidFill>
                <a:latin typeface="Gill Sans MT" pitchFamily="34" charset="0"/>
                <a:cs typeface="Arial" pitchFamily="34" charset="0"/>
              </a:rPr>
              <a:t>webform</a:t>
            </a:r>
            <a:r>
              <a:rPr lang="en-US" sz="2600" dirty="0" smtClean="0">
                <a:solidFill>
                  <a:schemeClr val="bg1"/>
                </a:solidFill>
                <a:latin typeface="Gill Sans MT" pitchFamily="34" charset="0"/>
                <a:cs typeface="Arial" pitchFamily="34" charset="0"/>
              </a:rPr>
              <a:t> that you will have access to only through NEA-GO </a:t>
            </a:r>
          </a:p>
          <a:p>
            <a:pPr>
              <a:buSzPct val="75000"/>
              <a:buFont typeface="Wingdings" pitchFamily="2" charset="2"/>
              <a:buChar char="w"/>
            </a:pPr>
            <a:r>
              <a:rPr lang="en-US" sz="2600" dirty="0" smtClean="0">
                <a:solidFill>
                  <a:schemeClr val="bg1"/>
                </a:solidFill>
                <a:latin typeface="Gill Sans MT" pitchFamily="34" charset="0"/>
                <a:cs typeface="Arial" pitchFamily="34" charset="0"/>
              </a:rPr>
              <a:t>You can find a static copy of the GAF in the guidelines section of the website</a:t>
            </a:r>
          </a:p>
          <a:p>
            <a:pPr>
              <a:buSzPct val="75000"/>
              <a:buFont typeface="Wingdings" pitchFamily="2" charset="2"/>
              <a:buChar char="w"/>
            </a:pPr>
            <a:r>
              <a:rPr lang="en-US" sz="2600" dirty="0" smtClean="0">
                <a:solidFill>
                  <a:schemeClr val="bg1"/>
                </a:solidFill>
                <a:latin typeface="Gill Sans MT" pitchFamily="34" charset="0"/>
                <a:cs typeface="Arial" pitchFamily="34" charset="0"/>
              </a:rPr>
              <a:t>You will have to enter your information directly into the GAF. Prepare your responses in advance, in a plain text, document and then cut and paste into the form.</a:t>
            </a:r>
          </a:p>
          <a:p>
            <a:pPr>
              <a:buSzPct val="75000"/>
              <a:buFont typeface="Wingdings" pitchFamily="2" charset="2"/>
              <a:buChar char="w"/>
            </a:pPr>
            <a:r>
              <a:rPr lang="en-US" sz="2600" dirty="0" smtClean="0">
                <a:solidFill>
                  <a:schemeClr val="bg1"/>
                </a:solidFill>
                <a:latin typeface="Gill Sans MT" pitchFamily="34" charset="0"/>
                <a:cs typeface="Arial" pitchFamily="34" charset="0"/>
              </a:rPr>
              <a:t>There are strict character limitations for each section, and due to the nature of the form, no exceptions can be made</a:t>
            </a:r>
          </a:p>
          <a:p>
            <a:pPr>
              <a:buSzPct val="75000"/>
              <a:buFont typeface="Wingdings" pitchFamily="2" charset="2"/>
              <a:buChar char="w"/>
            </a:pP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3"/>
          </a:lnRef>
          <a:fillRef idx="1">
            <a:schemeClr val="lt1"/>
          </a:fillRef>
          <a:effectRef idx="0">
            <a:schemeClr val="accent3"/>
          </a:effectRef>
          <a:fontRef idx="minor">
            <a:schemeClr val="dk1"/>
          </a:fontRef>
        </p:style>
        <p:txBody>
          <a:bodyPr>
            <a:normAutofit/>
          </a:bodyPr>
          <a:lstStyle/>
          <a:p>
            <a:pPr algn="l"/>
            <a:r>
              <a:rPr lang="en-US" sz="4000" cap="small" dirty="0" smtClean="0">
                <a:solidFill>
                  <a:schemeClr val="accent5">
                    <a:lumMod val="75000"/>
                  </a:schemeClr>
                </a:solidFill>
                <a:latin typeface="Gill Sans MT" pitchFamily="34" charset="0"/>
                <a:cs typeface="Arial" pitchFamily="34" charset="0"/>
              </a:rPr>
              <a:t>Items to upload</a:t>
            </a:r>
            <a:endParaRPr lang="en-US" sz="4800" cap="small" dirty="0">
              <a:solidFill>
                <a:schemeClr val="accent5">
                  <a:lumMod val="75000"/>
                </a:schemeClr>
              </a:solidFill>
              <a:latin typeface="Gill Sans MT" pitchFamily="34" charset="0"/>
            </a:endParaRPr>
          </a:p>
        </p:txBody>
      </p:sp>
      <p:sp>
        <p:nvSpPr>
          <p:cNvPr id="3" name="Content Placeholder 2"/>
          <p:cNvSpPr>
            <a:spLocks noGrp="1"/>
          </p:cNvSpPr>
          <p:nvPr>
            <p:ph idx="1"/>
          </p:nvPr>
        </p:nvSpPr>
        <p:spPr>
          <a:xfrm>
            <a:off x="0" y="1600200"/>
            <a:ext cx="9144000" cy="5257800"/>
          </a:xfrm>
          <a:solidFill>
            <a:schemeClr val="accent5">
              <a:lumMod val="50000"/>
            </a:schemeClr>
          </a:solidFill>
          <a:ln>
            <a:noFill/>
          </a:ln>
        </p:spPr>
        <p:style>
          <a:lnRef idx="2">
            <a:schemeClr val="accent3"/>
          </a:lnRef>
          <a:fillRef idx="1">
            <a:schemeClr val="lt1"/>
          </a:fillRef>
          <a:effectRef idx="0">
            <a:schemeClr val="accent3"/>
          </a:effectRef>
          <a:fontRef idx="minor">
            <a:schemeClr val="dk1"/>
          </a:fontRef>
        </p:style>
        <p:txBody>
          <a:bodyPr anchor="ctr" anchorCtr="0">
            <a:noAutofit/>
          </a:bodyPr>
          <a:lstStyle/>
          <a:p>
            <a:pPr marL="0" indent="0">
              <a:buNone/>
            </a:pPr>
            <a:r>
              <a:rPr lang="en-US" sz="2400" u="sng" dirty="0" smtClean="0">
                <a:solidFill>
                  <a:schemeClr val="bg1"/>
                </a:solidFill>
                <a:latin typeface="Gill Sans MT" pitchFamily="34" charset="0"/>
                <a:cs typeface="Arial" pitchFamily="34" charset="0"/>
              </a:rPr>
              <a:t>Work Samples</a:t>
            </a:r>
          </a:p>
          <a:p>
            <a:pPr marL="0" indent="0">
              <a:buSzPct val="75000"/>
              <a:buFont typeface="Wingdings" pitchFamily="2" charset="2"/>
              <a:buChar char="w"/>
            </a:pPr>
            <a:r>
              <a:rPr lang="en-US" sz="2400" dirty="0" smtClean="0">
                <a:solidFill>
                  <a:schemeClr val="bg1"/>
                </a:solidFill>
                <a:latin typeface="Gill Sans MT" pitchFamily="34" charset="0"/>
                <a:cs typeface="Arial" pitchFamily="34" charset="0"/>
              </a:rPr>
              <a:t>As in previous years, you will upload work samples into NEA GO</a:t>
            </a:r>
          </a:p>
          <a:p>
            <a:pPr marL="400050" lvl="1" indent="0">
              <a:buSzPct val="75000"/>
              <a:buFont typeface="Wingdings" pitchFamily="2" charset="2"/>
              <a:buChar char="w"/>
            </a:pPr>
            <a:r>
              <a:rPr lang="en-US" sz="2200" dirty="0" smtClean="0">
                <a:solidFill>
                  <a:schemeClr val="bg1"/>
                </a:solidFill>
                <a:latin typeface="Gill Sans MT" pitchFamily="34" charset="0"/>
                <a:cs typeface="Arial" pitchFamily="34" charset="0"/>
              </a:rPr>
              <a:t>Panelists often prefer to see the work samples uploaded directly into the system, as opposed to as links on a PDF.</a:t>
            </a:r>
          </a:p>
          <a:p>
            <a:pPr>
              <a:buSzPct val="75000"/>
              <a:buNone/>
            </a:pPr>
            <a:r>
              <a:rPr lang="en-US" sz="2400" u="sng" dirty="0" smtClean="0">
                <a:solidFill>
                  <a:schemeClr val="bg1"/>
                </a:solidFill>
                <a:latin typeface="Gill Sans MT" pitchFamily="34" charset="0"/>
                <a:cs typeface="Arial" pitchFamily="34" charset="0"/>
              </a:rPr>
              <a:t>Application documents</a:t>
            </a:r>
          </a:p>
          <a:p>
            <a:pPr>
              <a:buSzPct val="75000"/>
              <a:buFont typeface="Wingdings" pitchFamily="2" charset="2"/>
              <a:buChar char="w"/>
            </a:pPr>
            <a:r>
              <a:rPr lang="en-US" sz="2400" dirty="0" smtClean="0">
                <a:solidFill>
                  <a:schemeClr val="bg1"/>
                </a:solidFill>
                <a:latin typeface="Gill Sans MT" pitchFamily="34" charset="0"/>
                <a:cs typeface="Arial" pitchFamily="34" charset="0"/>
              </a:rPr>
              <a:t>The following items must be uploaded as PDF documents to NEA GO: Programmatic Activities list, Leadership Statement, Letters of Support, and other relevant special items</a:t>
            </a:r>
          </a:p>
          <a:p>
            <a:pPr>
              <a:buSzPct val="75000"/>
              <a:buFont typeface="Wingdings" pitchFamily="2" charset="2"/>
              <a:buChar char="w"/>
            </a:pPr>
            <a:r>
              <a:rPr lang="en-US" sz="2400" dirty="0" smtClean="0">
                <a:solidFill>
                  <a:schemeClr val="bg1"/>
                </a:solidFill>
                <a:latin typeface="Gill Sans MT" pitchFamily="34" charset="0"/>
                <a:cs typeface="Arial" pitchFamily="34" charset="0"/>
              </a:rPr>
              <a:t>Letters of support are now required for all applications </a:t>
            </a:r>
          </a:p>
          <a:p>
            <a:pPr lvl="1">
              <a:buSzPct val="75000"/>
              <a:buFont typeface="Wingdings" pitchFamily="2" charset="2"/>
              <a:buChar char="w"/>
            </a:pPr>
            <a:r>
              <a:rPr lang="en-US" sz="2200" dirty="0" smtClean="0">
                <a:solidFill>
                  <a:schemeClr val="bg1"/>
                </a:solidFill>
                <a:latin typeface="Gill Sans MT" pitchFamily="34" charset="0"/>
                <a:cs typeface="Arial" pitchFamily="34" charset="0"/>
              </a:rPr>
              <a:t>You must include at least one, and no more than three </a:t>
            </a:r>
          </a:p>
          <a:p>
            <a:pPr lvl="1">
              <a:buSzPct val="75000"/>
              <a:buFont typeface="Wingdings" pitchFamily="2" charset="2"/>
              <a:buChar char="w"/>
            </a:pPr>
            <a:r>
              <a:rPr lang="en-US" sz="2200" dirty="0" smtClean="0">
                <a:solidFill>
                  <a:schemeClr val="bg1"/>
                </a:solidFill>
                <a:latin typeface="Gill Sans MT" pitchFamily="34" charset="0"/>
                <a:cs typeface="Arial" pitchFamily="34" charset="0"/>
              </a:rPr>
              <a:t>Letters should be relevant to the project</a:t>
            </a:r>
          </a:p>
          <a:p>
            <a:pPr>
              <a:buSzPct val="75000"/>
              <a:buFont typeface="Wingdings" pitchFamily="2" charset="2"/>
              <a:buChar char="w"/>
            </a:pPr>
            <a:r>
              <a:rPr lang="en-US" sz="2400" dirty="0" smtClean="0">
                <a:solidFill>
                  <a:schemeClr val="bg1"/>
                </a:solidFill>
                <a:latin typeface="Gill Sans MT" pitchFamily="34" charset="0"/>
                <a:cs typeface="Arial" pitchFamily="34" charset="0"/>
              </a:rPr>
              <a:t>Page limits are strictly enforced.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3"/>
          </a:lnRef>
          <a:fillRef idx="1">
            <a:schemeClr val="lt1"/>
          </a:fillRef>
          <a:effectRef idx="0">
            <a:schemeClr val="accent3"/>
          </a:effectRef>
          <a:fontRef idx="minor">
            <a:schemeClr val="dk1"/>
          </a:fontRef>
        </p:style>
        <p:txBody>
          <a:bodyPr anchor="ctr" anchorCtr="1">
            <a:normAutofit/>
          </a:bodyPr>
          <a:lstStyle/>
          <a:p>
            <a:r>
              <a:rPr lang="en-US" sz="4000" cap="small" dirty="0" smtClean="0">
                <a:solidFill>
                  <a:schemeClr val="accent4">
                    <a:lumMod val="75000"/>
                  </a:schemeClr>
                </a:solidFill>
                <a:latin typeface="Gill Sans MT" pitchFamily="34" charset="0"/>
                <a:cs typeface="Arial" pitchFamily="34" charset="0"/>
              </a:rPr>
              <a:t>NEA </a:t>
            </a:r>
            <a:r>
              <a:rPr lang="en-US" sz="4000" cap="small" dirty="0" err="1" smtClean="0">
                <a:solidFill>
                  <a:schemeClr val="accent4">
                    <a:lumMod val="75000"/>
                  </a:schemeClr>
                </a:solidFill>
                <a:latin typeface="Gill Sans MT" pitchFamily="34" charset="0"/>
                <a:cs typeface="Arial" pitchFamily="34" charset="0"/>
              </a:rPr>
              <a:t>GrantsOnline</a:t>
            </a:r>
            <a:r>
              <a:rPr lang="en-US" sz="4000" cap="small" dirty="0" smtClean="0">
                <a:solidFill>
                  <a:schemeClr val="accent4">
                    <a:lumMod val="75000"/>
                  </a:schemeClr>
                </a:solidFill>
                <a:latin typeface="Gill Sans MT" pitchFamily="34" charset="0"/>
                <a:cs typeface="Arial" pitchFamily="34" charset="0"/>
              </a:rPr>
              <a:t>™ System (NEA-GO)</a:t>
            </a:r>
            <a:endParaRPr lang="en-US" sz="4000" cap="small" dirty="0">
              <a:solidFill>
                <a:schemeClr val="accent4">
                  <a:lumMod val="75000"/>
                </a:schemeClr>
              </a:solidFill>
              <a:latin typeface="Gill Sans MT" pitchFamily="34" charset="0"/>
            </a:endParaRPr>
          </a:p>
        </p:txBody>
      </p:sp>
      <p:sp>
        <p:nvSpPr>
          <p:cNvPr id="3" name="Content Placeholder 2"/>
          <p:cNvSpPr>
            <a:spLocks noGrp="1"/>
          </p:cNvSpPr>
          <p:nvPr>
            <p:ph idx="1"/>
          </p:nvPr>
        </p:nvSpPr>
        <p:spPr>
          <a:xfrm>
            <a:off x="0" y="1600200"/>
            <a:ext cx="9144000" cy="5257799"/>
          </a:xfrm>
          <a:solidFill>
            <a:schemeClr val="accent4">
              <a:lumMod val="75000"/>
            </a:schemeClr>
          </a:solidFill>
          <a:ln>
            <a:noFill/>
          </a:ln>
        </p:spPr>
        <p:style>
          <a:lnRef idx="2">
            <a:schemeClr val="accent3"/>
          </a:lnRef>
          <a:fillRef idx="1">
            <a:schemeClr val="lt1"/>
          </a:fillRef>
          <a:effectRef idx="0">
            <a:schemeClr val="accent3"/>
          </a:effectRef>
          <a:fontRef idx="minor">
            <a:schemeClr val="dk1"/>
          </a:fontRef>
        </p:style>
        <p:txBody>
          <a:bodyPr anchor="ctr" anchorCtr="0">
            <a:noAutofit/>
          </a:bodyPr>
          <a:lstStyle/>
          <a:p>
            <a:pPr>
              <a:buSzPct val="75000"/>
              <a:buFont typeface="Wingdings" pitchFamily="2" charset="2"/>
              <a:buChar char="w"/>
            </a:pPr>
            <a:r>
              <a:rPr lang="en-US" sz="3000" dirty="0" smtClean="0">
                <a:solidFill>
                  <a:schemeClr val="bg1"/>
                </a:solidFill>
                <a:latin typeface="Gill Sans MT" pitchFamily="34" charset="0"/>
                <a:cs typeface="Arial" pitchFamily="34" charset="0"/>
              </a:rPr>
              <a:t>You will submit the Grant Application Form and electronically upload other items using the NEA-GO system two weeks after your Grants.gov application deadline.</a:t>
            </a:r>
          </a:p>
          <a:p>
            <a:pPr>
              <a:buSzPct val="75000"/>
              <a:buFont typeface="Wingdings" pitchFamily="2" charset="2"/>
              <a:buChar char="w"/>
            </a:pPr>
            <a:r>
              <a:rPr lang="en-US" sz="3000" dirty="0" smtClean="0">
                <a:solidFill>
                  <a:schemeClr val="bg1"/>
                </a:solidFill>
                <a:latin typeface="Gill Sans MT" pitchFamily="34" charset="0"/>
                <a:cs typeface="Arial" pitchFamily="34" charset="0"/>
              </a:rPr>
              <a:t>Prepare these materials well in advance of the application deadline and have them ready to upload once NEA-GO becomes available to you.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sz="4000" cap="small" dirty="0" smtClean="0">
                <a:solidFill>
                  <a:schemeClr val="accent4">
                    <a:lumMod val="75000"/>
                  </a:schemeClr>
                </a:solidFill>
                <a:latin typeface="Gill Sans MT" pitchFamily="34" charset="0"/>
                <a:cs typeface="Arial" pitchFamily="34" charset="0"/>
              </a:rPr>
              <a:t>NEA </a:t>
            </a:r>
            <a:r>
              <a:rPr lang="en-US" sz="4000" cap="small" dirty="0" err="1" smtClean="0">
                <a:solidFill>
                  <a:schemeClr val="accent4">
                    <a:lumMod val="75000"/>
                  </a:schemeClr>
                </a:solidFill>
                <a:latin typeface="Gill Sans MT" pitchFamily="34" charset="0"/>
                <a:cs typeface="Arial" pitchFamily="34" charset="0"/>
              </a:rPr>
              <a:t>GrantsOnline</a:t>
            </a:r>
            <a:r>
              <a:rPr lang="en-US" sz="4000" cap="small" dirty="0" smtClean="0">
                <a:solidFill>
                  <a:schemeClr val="accent4">
                    <a:lumMod val="75000"/>
                  </a:schemeClr>
                </a:solidFill>
                <a:latin typeface="Gill Sans MT" pitchFamily="34" charset="0"/>
                <a:cs typeface="Arial" pitchFamily="34" charset="0"/>
              </a:rPr>
              <a:t>™ System (NEA-GO)</a:t>
            </a:r>
            <a:endParaRPr lang="en-US" sz="4800" cap="small" dirty="0">
              <a:solidFill>
                <a:schemeClr val="accent4">
                  <a:lumMod val="75000"/>
                </a:schemeClr>
              </a:solidFill>
              <a:latin typeface="Gill Sans MT" pitchFamily="34" charset="0"/>
            </a:endParaRPr>
          </a:p>
        </p:txBody>
      </p:sp>
      <p:sp>
        <p:nvSpPr>
          <p:cNvPr id="3" name="Content Placeholder 2"/>
          <p:cNvSpPr>
            <a:spLocks noGrp="1"/>
          </p:cNvSpPr>
          <p:nvPr>
            <p:ph idx="1"/>
          </p:nvPr>
        </p:nvSpPr>
        <p:spPr>
          <a:xfrm>
            <a:off x="0" y="1600200"/>
            <a:ext cx="9144000" cy="5257800"/>
          </a:xfrm>
          <a:solidFill>
            <a:schemeClr val="accent4">
              <a:lumMod val="75000"/>
            </a:schemeClr>
          </a:solidFill>
          <a:ln>
            <a:noFill/>
          </a:ln>
        </p:spPr>
        <p:style>
          <a:lnRef idx="2">
            <a:schemeClr val="accent3"/>
          </a:lnRef>
          <a:fillRef idx="1">
            <a:schemeClr val="lt1"/>
          </a:fillRef>
          <a:effectRef idx="0">
            <a:schemeClr val="accent3"/>
          </a:effectRef>
          <a:fontRef idx="minor">
            <a:schemeClr val="dk1"/>
          </a:fontRef>
        </p:style>
        <p:txBody>
          <a:bodyPr anchor="ctr" anchorCtr="0">
            <a:noAutofit/>
          </a:bodyPr>
          <a:lstStyle/>
          <a:p>
            <a:pPr>
              <a:buNone/>
            </a:pPr>
            <a:r>
              <a:rPr lang="en-US" sz="2800" dirty="0" smtClean="0">
                <a:solidFill>
                  <a:schemeClr val="bg1"/>
                </a:solidFill>
                <a:latin typeface="Gill Sans MT" pitchFamily="34" charset="0"/>
                <a:cs typeface="Arial" pitchFamily="34" charset="0"/>
              </a:rPr>
              <a:t>Accessing the system:</a:t>
            </a:r>
          </a:p>
          <a:p>
            <a:pPr>
              <a:buSzPct val="75000"/>
              <a:buFont typeface="Wingdings" pitchFamily="2" charset="2"/>
              <a:buChar char="w"/>
            </a:pPr>
            <a:r>
              <a:rPr lang="en-US" sz="2800" dirty="0" smtClean="0">
                <a:solidFill>
                  <a:schemeClr val="bg1"/>
                </a:solidFill>
                <a:latin typeface="Gill Sans MT" pitchFamily="34" charset="0"/>
                <a:cs typeface="Arial" pitchFamily="34" charset="0"/>
              </a:rPr>
              <a:t>Go to “Track My Application” at Grants.gov</a:t>
            </a:r>
          </a:p>
          <a:p>
            <a:pPr>
              <a:buSzPct val="75000"/>
              <a:buFont typeface="Wingdings" pitchFamily="2" charset="2"/>
              <a:buChar char="w"/>
            </a:pPr>
            <a:r>
              <a:rPr lang="en-US" sz="2800" dirty="0" smtClean="0">
                <a:solidFill>
                  <a:schemeClr val="bg1"/>
                </a:solidFill>
                <a:latin typeface="Gill Sans MT" pitchFamily="34" charset="0"/>
                <a:cs typeface="Arial" pitchFamily="34" charset="0"/>
              </a:rPr>
              <a:t>The notes box will have a link to NEA-GO and info about when the system will be open</a:t>
            </a:r>
          </a:p>
          <a:p>
            <a:pPr>
              <a:buSzPct val="75000"/>
              <a:buFont typeface="Wingdings" pitchFamily="2" charset="2"/>
              <a:buChar char="w"/>
            </a:pPr>
            <a:r>
              <a:rPr lang="en-US" sz="2800" dirty="0" smtClean="0">
                <a:solidFill>
                  <a:schemeClr val="bg1"/>
                </a:solidFill>
                <a:latin typeface="Gill Sans MT" pitchFamily="34" charset="0"/>
                <a:cs typeface="Arial" pitchFamily="34" charset="0"/>
              </a:rPr>
              <a:t>User Name = Grants.gov Tracking Number</a:t>
            </a:r>
          </a:p>
          <a:p>
            <a:pPr>
              <a:buSzPct val="75000"/>
              <a:buFont typeface="Wingdings" pitchFamily="2" charset="2"/>
              <a:buChar char="w"/>
            </a:pPr>
            <a:r>
              <a:rPr lang="en-US" sz="2800" dirty="0" smtClean="0">
                <a:solidFill>
                  <a:schemeClr val="bg1"/>
                </a:solidFill>
                <a:latin typeface="Gill Sans MT" pitchFamily="34" charset="0"/>
                <a:cs typeface="Arial" pitchFamily="34" charset="0"/>
              </a:rPr>
              <a:t>Password = NEA Application Number</a:t>
            </a:r>
          </a:p>
          <a:p>
            <a:endParaRPr lang="en-US" sz="2800" dirty="0" smtClean="0">
              <a:solidFill>
                <a:schemeClr val="bg1"/>
              </a:solidFill>
              <a:latin typeface="Gill Sans MT" pitchFamily="34" charset="0"/>
              <a:cs typeface="Arial" pitchFamily="34" charset="0"/>
            </a:endParaRPr>
          </a:p>
          <a:p>
            <a:pPr>
              <a:buNone/>
            </a:pPr>
            <a:r>
              <a:rPr lang="en-US" sz="2800" dirty="0" smtClean="0">
                <a:solidFill>
                  <a:schemeClr val="bg1"/>
                </a:solidFill>
                <a:latin typeface="Gill Sans MT" pitchFamily="34" charset="0"/>
                <a:cs typeface="Arial" pitchFamily="34" charset="0"/>
              </a:rPr>
              <a:t>	This info is available 2 days after you submit your SF-424 to Grants.gov (but no earlier than 10 days before the application deadline).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accent2"/>
          </a:solidFill>
        </p:spPr>
        <p:txBody>
          <a:bodyPr>
            <a:normAutofit/>
          </a:bodyPr>
          <a:lstStyle/>
          <a:p>
            <a:pPr algn="r"/>
            <a:r>
              <a:rPr lang="en-US" cap="small" dirty="0" smtClean="0">
                <a:solidFill>
                  <a:schemeClr val="bg1"/>
                </a:solidFill>
                <a:latin typeface="Gill Sans MT" pitchFamily="34" charset="0"/>
                <a:cs typeface="Arial" pitchFamily="34" charset="0"/>
              </a:rPr>
              <a:t>Website Redesign: How to Apply</a:t>
            </a:r>
            <a:endParaRPr lang="en-US" cap="small" dirty="0">
              <a:solidFill>
                <a:schemeClr val="bg1"/>
              </a:solidFill>
              <a:latin typeface="Gill Sans MT" pitchFamily="34" charset="0"/>
              <a:cs typeface="Arial" pitchFamily="34" charset="0"/>
            </a:endParaRPr>
          </a:p>
        </p:txBody>
      </p:sp>
      <p:pic>
        <p:nvPicPr>
          <p:cNvPr id="4" name="Content Placeholder 3"/>
          <p:cNvPicPr>
            <a:picLocks noGrp="1"/>
          </p:cNvPicPr>
          <p:nvPr>
            <p:ph idx="1"/>
          </p:nvPr>
        </p:nvPicPr>
        <p:blipFill>
          <a:blip r:embed="rId2" cstate="print"/>
          <a:srcRect l="10718" t="8701" r="12249" b="7734"/>
          <a:stretch>
            <a:fillRect/>
          </a:stretch>
        </p:blipFill>
        <p:spPr bwMode="auto">
          <a:xfrm>
            <a:off x="3733800" y="1828800"/>
            <a:ext cx="5268800" cy="4525963"/>
          </a:xfrm>
          <a:prstGeom prst="rect">
            <a:avLst/>
          </a:prstGeom>
          <a:noFill/>
          <a:ln w="9525">
            <a:noFill/>
            <a:miter lim="800000"/>
            <a:headEnd/>
            <a:tailEnd/>
          </a:ln>
        </p:spPr>
      </p:pic>
      <p:sp>
        <p:nvSpPr>
          <p:cNvPr id="5" name="Rectangle 4"/>
          <p:cNvSpPr/>
          <p:nvPr/>
        </p:nvSpPr>
        <p:spPr>
          <a:xfrm>
            <a:off x="152400" y="3048000"/>
            <a:ext cx="342900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None/>
            </a:pPr>
            <a:r>
              <a:rPr lang="en-US" sz="2400" dirty="0" smtClean="0">
                <a:latin typeface="Gill Sans MT" pitchFamily="34" charset="0"/>
                <a:cs typeface="Arial" pitchFamily="34" charset="0"/>
              </a:rPr>
              <a:t>Find our guidelines at </a:t>
            </a:r>
          </a:p>
          <a:p>
            <a:pPr algn="ctr">
              <a:buNone/>
            </a:pPr>
            <a:r>
              <a:rPr lang="en-US" sz="2400" dirty="0" smtClean="0">
                <a:latin typeface="Gill Sans MT" pitchFamily="34" charset="0"/>
                <a:cs typeface="Arial" pitchFamily="34" charset="0"/>
              </a:rPr>
              <a:t>www.arts.gov </a:t>
            </a:r>
          </a:p>
          <a:p>
            <a:pPr algn="ctr">
              <a:buNone/>
            </a:pPr>
            <a:r>
              <a:rPr lang="en-US" sz="2400" dirty="0" smtClean="0">
                <a:latin typeface="Gill Sans MT" pitchFamily="34" charset="0"/>
                <a:cs typeface="Arial" pitchFamily="34" charset="0"/>
              </a:rPr>
              <a:t>in the “Apply for </a:t>
            </a:r>
          </a:p>
          <a:p>
            <a:pPr algn="ctr">
              <a:buNone/>
            </a:pPr>
            <a:r>
              <a:rPr lang="en-US" sz="2400" dirty="0" smtClean="0">
                <a:latin typeface="Gill Sans MT" pitchFamily="34" charset="0"/>
                <a:cs typeface="Arial" pitchFamily="34" charset="0"/>
              </a:rPr>
              <a:t>a Grant” Section.</a:t>
            </a:r>
          </a:p>
        </p:txBody>
      </p:sp>
      <p:sp>
        <p:nvSpPr>
          <p:cNvPr id="6" name="Left Arrow 5"/>
          <p:cNvSpPr/>
          <p:nvPr/>
        </p:nvSpPr>
        <p:spPr>
          <a:xfrm>
            <a:off x="5715000" y="3276600"/>
            <a:ext cx="9784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1483" t="8701" r="11483" b="20302"/>
          <a:stretch>
            <a:fillRect/>
          </a:stretch>
        </p:blipFill>
        <p:spPr bwMode="auto">
          <a:xfrm>
            <a:off x="3657600" y="1828800"/>
            <a:ext cx="5256488" cy="4330582"/>
          </a:xfrm>
          <a:prstGeom prst="rect">
            <a:avLst/>
          </a:prstGeom>
          <a:noFill/>
          <a:ln w="9525">
            <a:noFill/>
            <a:miter lim="800000"/>
            <a:headEnd/>
            <a:tailEnd/>
          </a:ln>
        </p:spPr>
      </p:pic>
      <p:sp>
        <p:nvSpPr>
          <p:cNvPr id="5" name="Left Arrow 4"/>
          <p:cNvSpPr/>
          <p:nvPr/>
        </p:nvSpPr>
        <p:spPr>
          <a:xfrm>
            <a:off x="4800600" y="3858768"/>
            <a:ext cx="9784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352800"/>
            <a:ext cx="28956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Gill Sans MT" pitchFamily="34" charset="0"/>
                <a:cs typeface="Arial" pitchFamily="34" charset="0"/>
              </a:rPr>
              <a:t>Select “Grants to Organizations.”</a:t>
            </a:r>
            <a:endParaRPr lang="en-US" sz="2800" dirty="0">
              <a:latin typeface="Gill Sans MT" pitchFamily="34" charset="0"/>
              <a:cs typeface="Arial" pitchFamily="34" charset="0"/>
            </a:endParaRPr>
          </a:p>
        </p:txBody>
      </p:sp>
      <p:sp>
        <p:nvSpPr>
          <p:cNvPr id="8" name="Title 1"/>
          <p:cNvSpPr>
            <a:spLocks noGrp="1"/>
          </p:cNvSpPr>
          <p:nvPr>
            <p:ph type="title"/>
          </p:nvPr>
        </p:nvSpPr>
        <p:spPr>
          <a:xfrm>
            <a:off x="0" y="0"/>
            <a:ext cx="9144000" cy="1600200"/>
          </a:xfrm>
          <a:solidFill>
            <a:schemeClr val="accent2"/>
          </a:solidFill>
        </p:spPr>
        <p:txBody>
          <a:bodyPr>
            <a:normAutofit/>
          </a:bodyPr>
          <a:lstStyle/>
          <a:p>
            <a:pPr algn="r"/>
            <a:r>
              <a:rPr lang="en-US" cap="small" dirty="0" smtClean="0">
                <a:solidFill>
                  <a:schemeClr val="bg1"/>
                </a:solidFill>
                <a:latin typeface="Gill Sans MT" pitchFamily="34" charset="0"/>
                <a:cs typeface="Arial" pitchFamily="34" charset="0"/>
              </a:rPr>
              <a:t>Website Redesign: How to Apply</a:t>
            </a:r>
            <a:endParaRPr lang="en-US" cap="small" dirty="0">
              <a:solidFill>
                <a:schemeClr val="bg1"/>
              </a:solidFill>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1782" t="5051" r="23290" b="4034"/>
          <a:stretch>
            <a:fillRect/>
          </a:stretch>
        </p:blipFill>
        <p:spPr bwMode="auto">
          <a:xfrm>
            <a:off x="3733800" y="1752600"/>
            <a:ext cx="5181600" cy="4824248"/>
          </a:xfrm>
          <a:prstGeom prst="rect">
            <a:avLst/>
          </a:prstGeom>
          <a:noFill/>
          <a:ln w="9525">
            <a:noFill/>
            <a:miter lim="800000"/>
            <a:headEnd/>
            <a:tailEnd/>
          </a:ln>
        </p:spPr>
      </p:pic>
      <p:sp>
        <p:nvSpPr>
          <p:cNvPr id="5" name="TextBox 4"/>
          <p:cNvSpPr txBox="1"/>
          <p:nvPr/>
        </p:nvSpPr>
        <p:spPr>
          <a:xfrm>
            <a:off x="152400" y="2286000"/>
            <a:ext cx="35052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Select </a:t>
            </a:r>
          </a:p>
          <a:p>
            <a:pPr algn="ctr"/>
            <a:r>
              <a:rPr lang="en-US" sz="2400" dirty="0" smtClean="0">
                <a:latin typeface="Gill Sans MT" pitchFamily="34" charset="0"/>
                <a:cs typeface="Arial" pitchFamily="34" charset="0"/>
              </a:rPr>
              <a:t>“Art Works” </a:t>
            </a:r>
          </a:p>
          <a:p>
            <a:pPr algn="ctr"/>
            <a:r>
              <a:rPr lang="en-US" sz="2400" dirty="0" smtClean="0">
                <a:latin typeface="Gill Sans MT" pitchFamily="34" charset="0"/>
                <a:cs typeface="Arial" pitchFamily="34" charset="0"/>
              </a:rPr>
              <a:t>to learn more about the category.</a:t>
            </a:r>
          </a:p>
          <a:p>
            <a:pPr algn="ctr"/>
            <a:endParaRPr lang="en-US" sz="2400" dirty="0" smtClean="0">
              <a:latin typeface="Gill Sans MT" pitchFamily="34" charset="0"/>
              <a:cs typeface="Arial" pitchFamily="34" charset="0"/>
            </a:endParaRPr>
          </a:p>
          <a:p>
            <a:pPr algn="ctr"/>
            <a:r>
              <a:rPr lang="en-US" sz="2400" dirty="0" smtClean="0">
                <a:latin typeface="Gill Sans MT" pitchFamily="34" charset="0"/>
                <a:cs typeface="Arial" pitchFamily="34" charset="0"/>
              </a:rPr>
              <a:t>Browse through “Key Information for Applicants” for other important information.</a:t>
            </a:r>
            <a:endParaRPr lang="en-US" sz="2400" dirty="0">
              <a:latin typeface="Gill Sans MT" pitchFamily="34" charset="0"/>
              <a:cs typeface="Arial" pitchFamily="34" charset="0"/>
            </a:endParaRPr>
          </a:p>
        </p:txBody>
      </p:sp>
      <p:sp>
        <p:nvSpPr>
          <p:cNvPr id="6" name="Left Arrow 5"/>
          <p:cNvSpPr/>
          <p:nvPr/>
        </p:nvSpPr>
        <p:spPr>
          <a:xfrm>
            <a:off x="4648200" y="3657600"/>
            <a:ext cx="9784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534400" y="3429000"/>
            <a:ext cx="609600"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0"/>
            <a:ext cx="9144000" cy="1600200"/>
          </a:xfrm>
          <a:solidFill>
            <a:schemeClr val="accent2"/>
          </a:solidFill>
        </p:spPr>
        <p:txBody>
          <a:bodyPr>
            <a:normAutofit/>
          </a:bodyPr>
          <a:lstStyle/>
          <a:p>
            <a:pPr algn="r"/>
            <a:r>
              <a:rPr lang="en-US" cap="small" dirty="0" smtClean="0">
                <a:solidFill>
                  <a:schemeClr val="bg1"/>
                </a:solidFill>
                <a:latin typeface="Gill Sans MT" pitchFamily="34" charset="0"/>
                <a:cs typeface="Arial" pitchFamily="34" charset="0"/>
              </a:rPr>
              <a:t>Website Redesign: How to Apply</a:t>
            </a:r>
            <a:endParaRPr lang="en-US" cap="small" dirty="0">
              <a:solidFill>
                <a:schemeClr val="bg1"/>
              </a:solidFill>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5257800"/>
          </a:xfrm>
          <a:prstGeom prst="rect">
            <a:avLst/>
          </a:prstGeom>
          <a:solidFill>
            <a:schemeClr val="bg1"/>
          </a:solidFill>
          <a:ln w="38100">
            <a:noFill/>
          </a:ln>
        </p:spPr>
        <p:txBody>
          <a:bodyPr wrap="square" rtlCol="0" anchor="ctr" anchorCtr="0">
            <a:noAutofit/>
          </a:bodyPr>
          <a:lstStyle/>
          <a:p>
            <a:pPr lvl="0" fontAlgn="base">
              <a:spcBef>
                <a:spcPts val="600"/>
              </a:spcBef>
              <a:spcAft>
                <a:spcPct val="0"/>
              </a:spcAft>
            </a:pPr>
            <a:r>
              <a:rPr lang="en-US" sz="2800" b="1" cap="small" dirty="0" smtClean="0">
                <a:solidFill>
                  <a:schemeClr val="accent3"/>
                </a:solidFill>
                <a:latin typeface="Gill Sans MT" pitchFamily="34" charset="0"/>
                <a:ea typeface="Times New Roman" pitchFamily="18" charset="0"/>
                <a:cs typeface="Gill Sans MT" pitchFamily="34" charset="0"/>
              </a:rPr>
              <a:t>Support Projects That:</a:t>
            </a:r>
            <a:endParaRPr lang="en-US" sz="2800" b="1" cap="small" dirty="0">
              <a:solidFill>
                <a:schemeClr val="accent3"/>
              </a:solidFill>
              <a:latin typeface="Gill Sans MT" pitchFamily="34" charset="0"/>
              <a:ea typeface="Times New Roman" pitchFamily="18" charset="0"/>
              <a:cs typeface="Gill Sans MT" pitchFamily="34" charset="0"/>
            </a:endParaRPr>
          </a:p>
          <a:p>
            <a:pPr marL="285750" lvl="0" indent="-285750" fontAlgn="base">
              <a:spcBef>
                <a:spcPts val="1200"/>
              </a:spcBef>
              <a:spcAft>
                <a:spcPct val="0"/>
              </a:spcAft>
              <a:buSzPct val="75000"/>
              <a:buFont typeface="Wingdings" pitchFamily="2" charset="2"/>
              <a:buChar char="w"/>
            </a:pPr>
            <a:r>
              <a:rPr lang="en-US" sz="2000" dirty="0" smtClean="0"/>
              <a:t>Provide space, time, and resources to artists for incubation, thought, or creativity in a retreat setting in an urban or rural location. </a:t>
            </a:r>
          </a:p>
          <a:p>
            <a:pPr marL="285750" lvl="0" indent="-285750" fontAlgn="base">
              <a:spcBef>
                <a:spcPts val="1200"/>
              </a:spcBef>
              <a:spcAft>
                <a:spcPct val="0"/>
              </a:spcAft>
              <a:buSzPct val="75000"/>
              <a:buFont typeface="Wingdings" pitchFamily="2" charset="2"/>
              <a:buChar char="w"/>
            </a:pPr>
            <a:r>
              <a:rPr lang="en-US" sz="2000" dirty="0" smtClean="0"/>
              <a:t>Foster and support the creative process of art making by providing studio facilities and assistance with living accommodations to enable artists to live and work concurrently. </a:t>
            </a:r>
          </a:p>
          <a:p>
            <a:pPr marL="285750" lvl="0" indent="-285750" fontAlgn="base">
              <a:spcBef>
                <a:spcPts val="1200"/>
              </a:spcBef>
              <a:spcAft>
                <a:spcPct val="0"/>
              </a:spcAft>
              <a:buSzPct val="75000"/>
              <a:buFont typeface="Wingdings" pitchFamily="2" charset="2"/>
              <a:buChar char="w"/>
            </a:pPr>
            <a:r>
              <a:rPr lang="en-US" sz="2000" dirty="0" smtClean="0"/>
              <a:t>Utilize a competitive application process to recruit and select participants, and rotate a wide range of artists in order to encourage the highest standards of creativity. –</a:t>
            </a:r>
          </a:p>
          <a:p>
            <a:pPr marL="285750" lvl="0" indent="-285750" fontAlgn="base">
              <a:spcBef>
                <a:spcPts val="1200"/>
              </a:spcBef>
              <a:spcAft>
                <a:spcPct val="0"/>
              </a:spcAft>
              <a:buSzPct val="75000"/>
              <a:buFont typeface="Wingdings" pitchFamily="2" charset="2"/>
              <a:buChar char="w"/>
            </a:pPr>
            <a:r>
              <a:rPr lang="en-US" sz="2000" dirty="0" smtClean="0"/>
              <a:t> See more at: </a:t>
            </a:r>
            <a:r>
              <a:rPr lang="en-US" sz="2000" dirty="0" smtClean="0">
                <a:hlinkClick r:id="rId2"/>
              </a:rPr>
              <a:t>http://arts.gov/grants-organizations/art-works/artist-communities#sthash.KLAhTyco.dpuf</a:t>
            </a:r>
            <a:endParaRPr lang="en-US" sz="2000" dirty="0" smtClean="0"/>
          </a:p>
          <a:p>
            <a:pPr marL="285750" lvl="0" indent="-285750" fontAlgn="base">
              <a:spcBef>
                <a:spcPts val="1200"/>
              </a:spcBef>
              <a:spcAft>
                <a:spcPct val="0"/>
              </a:spcAft>
              <a:buSzPct val="75000"/>
              <a:buFont typeface="Wingdings" pitchFamily="2" charset="2"/>
              <a:buChar char="w"/>
            </a:pPr>
            <a:endParaRPr lang="en-US" sz="2000" dirty="0">
              <a:solidFill>
                <a:schemeClr val="accent3"/>
              </a:solidFill>
              <a:latin typeface="Gill Sans MT" pitchFamily="34" charset="0"/>
              <a:ea typeface="Times New Roman" pitchFamily="18" charset="0"/>
              <a:cs typeface="Gill Sans MT" pitchFamily="34" charset="0"/>
            </a:endParaRPr>
          </a:p>
        </p:txBody>
      </p:sp>
      <p:sp>
        <p:nvSpPr>
          <p:cNvPr id="5" name="Title 1"/>
          <p:cNvSpPr txBox="1">
            <a:spLocks/>
          </p:cNvSpPr>
          <p:nvPr/>
        </p:nvSpPr>
        <p:spPr>
          <a:xfrm>
            <a:off x="0" y="0"/>
            <a:ext cx="9144000" cy="1600200"/>
          </a:xfrm>
          <a:prstGeom prst="rect">
            <a:avLst/>
          </a:prstGeom>
          <a:solidFill>
            <a:schemeClr val="accent3"/>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cap="small" dirty="0" smtClean="0">
                <a:solidFill>
                  <a:schemeClr val="bg1"/>
                </a:solidFill>
                <a:latin typeface="Gill Sans MT" pitchFamily="34" charset="0"/>
                <a:cs typeface="Arial" pitchFamily="34" charset="0"/>
              </a:rPr>
              <a:t>Artist Communities</a:t>
            </a:r>
            <a:endParaRPr lang="en-US" sz="4800" cap="small" dirty="0">
              <a:solidFill>
                <a:schemeClr val="bg1"/>
              </a:solidFill>
              <a:latin typeface="Gill Sans MT" pitchFamily="34" charset="0"/>
              <a:cs typeface="Arial" pitchFamily="34" charset="0"/>
            </a:endParaRPr>
          </a:p>
        </p:txBody>
      </p:sp>
    </p:spTree>
    <p:extLst>
      <p:ext uri="{BB962C8B-B14F-4D97-AF65-F5344CB8AC3E}">
        <p14:creationId xmlns:p14="http://schemas.microsoft.com/office/powerpoint/2010/main" xmlns="" val="47160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latin typeface="Gill Sans MT" pitchFamily="34" charset="0"/>
                <a:cs typeface="Arial" pitchFamily="34" charset="0"/>
              </a:rPr>
              <a:t>How to Apply</a:t>
            </a:r>
            <a:endParaRPr lang="en-US" sz="3600" cap="small" dirty="0">
              <a:latin typeface="Gill Sans MT" pitchFamily="34" charset="0"/>
              <a:cs typeface="Arial" pitchFamily="34" charset="0"/>
            </a:endParaRPr>
          </a:p>
        </p:txBody>
      </p:sp>
      <p:pic>
        <p:nvPicPr>
          <p:cNvPr id="3074" name="Picture 2"/>
          <p:cNvPicPr>
            <a:picLocks noGrp="1" noChangeAspect="1" noChangeArrowheads="1"/>
          </p:cNvPicPr>
          <p:nvPr>
            <p:ph idx="1"/>
          </p:nvPr>
        </p:nvPicPr>
        <p:blipFill>
          <a:blip r:embed="rId2" cstate="print"/>
          <a:srcRect l="9952" t="8308" r="11483"/>
          <a:stretch>
            <a:fillRect/>
          </a:stretch>
        </p:blipFill>
        <p:spPr bwMode="auto">
          <a:xfrm>
            <a:off x="3561097" y="1828800"/>
            <a:ext cx="5201903" cy="4592385"/>
          </a:xfrm>
          <a:prstGeom prst="rect">
            <a:avLst/>
          </a:prstGeom>
          <a:noFill/>
          <a:ln w="9525">
            <a:noFill/>
            <a:miter lim="800000"/>
            <a:headEnd/>
            <a:tailEnd/>
          </a:ln>
        </p:spPr>
      </p:pic>
      <p:sp>
        <p:nvSpPr>
          <p:cNvPr id="5" name="TextBox 4"/>
          <p:cNvSpPr txBox="1"/>
          <p:nvPr/>
        </p:nvSpPr>
        <p:spPr>
          <a:xfrm>
            <a:off x="152400" y="3276600"/>
            <a:ext cx="33528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After you read about the Art Works category, select DISCIPLINE to apply.</a:t>
            </a:r>
            <a:endParaRPr lang="en-US" sz="2400" dirty="0">
              <a:latin typeface="Gill Sans MT" pitchFamily="34" charset="0"/>
              <a:cs typeface="Arial" pitchFamily="34" charset="0"/>
            </a:endParaRPr>
          </a:p>
        </p:txBody>
      </p:sp>
      <p:sp>
        <p:nvSpPr>
          <p:cNvPr id="6" name="Left Arrow 5"/>
          <p:cNvSpPr/>
          <p:nvPr/>
        </p:nvSpPr>
        <p:spPr>
          <a:xfrm>
            <a:off x="8534400" y="5257800"/>
            <a:ext cx="609600"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0"/>
            <a:ext cx="9144000" cy="1600200"/>
          </a:xfrm>
          <a:prstGeom prst="rect">
            <a:avLst/>
          </a:prstGeom>
          <a:solidFill>
            <a:schemeClr val="accent2"/>
          </a:solidFill>
        </p:spPr>
        <p:txBody>
          <a:bodyPr vert="horz" lIns="91440" tIns="45720" rIns="91440" bIns="45720" rtlCol="0" anchor="ctr">
            <a:normAutofit/>
          </a:bodyPr>
          <a:lstStyle/>
          <a:p>
            <a:pPr lvl="0" algn="r">
              <a:spcBef>
                <a:spcPct val="0"/>
              </a:spcBef>
              <a:defRPr/>
            </a:pPr>
            <a:r>
              <a:rPr lang="en-US" sz="4400" cap="small" dirty="0" smtClean="0">
                <a:solidFill>
                  <a:schemeClr val="bg1"/>
                </a:solidFill>
                <a:latin typeface="Gill Sans MT" pitchFamily="34" charset="0"/>
                <a:cs typeface="Arial" pitchFamily="34" charset="0"/>
              </a:rPr>
              <a:t>Website Redesign: </a:t>
            </a:r>
            <a:r>
              <a:rPr kumimoji="0" lang="en-US" sz="4400" b="0" i="0" u="none" strike="noStrike" kern="1200" cap="small" spc="0" normalizeH="0" baseline="0" noProof="0" dirty="0" smtClean="0">
                <a:ln>
                  <a:noFill/>
                </a:ln>
                <a:solidFill>
                  <a:schemeClr val="bg1"/>
                </a:solidFill>
                <a:effectLst/>
                <a:uLnTx/>
                <a:uFillTx/>
                <a:latin typeface="Gill Sans MT" pitchFamily="34" charset="0"/>
                <a:ea typeface="+mj-ea"/>
                <a:cs typeface="Arial" pitchFamily="34" charset="0"/>
              </a:rPr>
              <a:t>How to Apply</a:t>
            </a:r>
            <a:endParaRPr kumimoji="0" lang="en-US" sz="4400" b="0" i="0" u="none" strike="noStrike" kern="1200" cap="small" spc="0" normalizeH="0" baseline="0" noProof="0" dirty="0">
              <a:ln>
                <a:noFill/>
              </a:ln>
              <a:solidFill>
                <a:schemeClr val="bg1"/>
              </a:solidFill>
              <a:effectLst/>
              <a:uLnTx/>
              <a:uFillTx/>
              <a:latin typeface="Gill Sans MT"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2083" t="7407" r="24584" b="5926"/>
          <a:stretch>
            <a:fillRect/>
          </a:stretch>
        </p:blipFill>
        <p:spPr bwMode="auto">
          <a:xfrm>
            <a:off x="3581400" y="1752599"/>
            <a:ext cx="5334000" cy="487560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r"/>
            <a:r>
              <a:rPr lang="en-US" sz="3600" cap="small" dirty="0" smtClean="0">
                <a:latin typeface="Gill Sans MT" pitchFamily="34" charset="0"/>
                <a:cs typeface="Arial" pitchFamily="34" charset="0"/>
              </a:rPr>
              <a:t>How to Apply</a:t>
            </a:r>
            <a:endParaRPr lang="en-US" sz="3600" cap="small" dirty="0">
              <a:latin typeface="Gill Sans MT" pitchFamily="34" charset="0"/>
              <a:cs typeface="Arial" pitchFamily="34" charset="0"/>
            </a:endParaRPr>
          </a:p>
        </p:txBody>
      </p:sp>
      <p:sp>
        <p:nvSpPr>
          <p:cNvPr id="5" name="TextBox 4"/>
          <p:cNvSpPr txBox="1"/>
          <p:nvPr/>
        </p:nvSpPr>
        <p:spPr>
          <a:xfrm>
            <a:off x="152400" y="2362200"/>
            <a:ext cx="33528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Read about the project types supported at each deadline.</a:t>
            </a:r>
          </a:p>
          <a:p>
            <a:pPr algn="ctr"/>
            <a:endParaRPr lang="en-US" sz="2400" dirty="0" smtClean="0">
              <a:latin typeface="Gill Sans MT" pitchFamily="34" charset="0"/>
              <a:cs typeface="Arial" pitchFamily="34" charset="0"/>
            </a:endParaRPr>
          </a:p>
          <a:p>
            <a:pPr algn="ctr"/>
            <a:r>
              <a:rPr lang="en-US" sz="2400" dirty="0" smtClean="0">
                <a:latin typeface="Gill Sans MT" pitchFamily="34" charset="0"/>
                <a:cs typeface="Arial" pitchFamily="34" charset="0"/>
              </a:rPr>
              <a:t>Then select “How to Prepare and Submit an Application” as well as the instructions to get started. </a:t>
            </a:r>
            <a:endParaRPr lang="en-US" sz="2400" dirty="0">
              <a:latin typeface="Gill Sans MT" pitchFamily="34" charset="0"/>
              <a:cs typeface="Arial" pitchFamily="34" charset="0"/>
            </a:endParaRPr>
          </a:p>
        </p:txBody>
      </p:sp>
      <p:sp>
        <p:nvSpPr>
          <p:cNvPr id="6" name="Left Arrow 5"/>
          <p:cNvSpPr/>
          <p:nvPr/>
        </p:nvSpPr>
        <p:spPr>
          <a:xfrm>
            <a:off x="8610600" y="5638800"/>
            <a:ext cx="6736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0"/>
            <a:ext cx="9144000" cy="1600200"/>
          </a:xfrm>
          <a:prstGeom prst="rect">
            <a:avLst/>
          </a:prstGeom>
          <a:solidFill>
            <a:schemeClr val="accent2"/>
          </a:solidFill>
        </p:spPr>
        <p:txBody>
          <a:bodyPr vert="horz" lIns="91440" tIns="45720" rIns="91440" bIns="45720" rtlCol="0" anchor="ctr">
            <a:normAutofit/>
          </a:bodyPr>
          <a:lstStyle/>
          <a:p>
            <a:pPr lvl="0" algn="r">
              <a:spcBef>
                <a:spcPct val="0"/>
              </a:spcBef>
              <a:defRPr/>
            </a:pPr>
            <a:r>
              <a:rPr lang="en-US" sz="4400" cap="small" dirty="0" smtClean="0">
                <a:solidFill>
                  <a:schemeClr val="bg1"/>
                </a:solidFill>
                <a:latin typeface="Gill Sans MT" pitchFamily="34" charset="0"/>
                <a:cs typeface="Arial" pitchFamily="34" charset="0"/>
              </a:rPr>
              <a:t>Website Redesign: </a:t>
            </a:r>
            <a:r>
              <a:rPr kumimoji="0" lang="en-US" sz="4400" b="0" i="0" u="none" strike="noStrike" kern="1200" cap="small" spc="0" normalizeH="0" baseline="0" noProof="0" dirty="0" smtClean="0">
                <a:ln>
                  <a:noFill/>
                </a:ln>
                <a:solidFill>
                  <a:schemeClr val="bg1"/>
                </a:solidFill>
                <a:effectLst/>
                <a:uLnTx/>
                <a:uFillTx/>
                <a:latin typeface="Gill Sans MT" pitchFamily="34" charset="0"/>
                <a:ea typeface="+mj-ea"/>
                <a:cs typeface="Arial" pitchFamily="34" charset="0"/>
              </a:rPr>
              <a:t>How to Apply</a:t>
            </a:r>
            <a:endParaRPr kumimoji="0" lang="en-US" sz="4400" b="0" i="0" u="none" strike="noStrike" kern="1200" cap="small" spc="0" normalizeH="0" baseline="0" noProof="0" dirty="0">
              <a:ln>
                <a:noFill/>
              </a:ln>
              <a:solidFill>
                <a:schemeClr val="bg1"/>
              </a:solidFill>
              <a:effectLst/>
              <a:uLnTx/>
              <a:uFillTx/>
              <a:latin typeface="Gill Sans MT"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latin typeface="Gill Sans MT" pitchFamily="34" charset="0"/>
                <a:cs typeface="Arial" pitchFamily="34" charset="0"/>
              </a:rPr>
              <a:t>How to Apply</a:t>
            </a:r>
            <a:endParaRPr lang="en-US" sz="3600" cap="small" dirty="0">
              <a:latin typeface="Gill Sans MT" pitchFamily="34" charset="0"/>
              <a:cs typeface="Arial" pitchFamily="34" charset="0"/>
            </a:endParaRPr>
          </a:p>
        </p:txBody>
      </p:sp>
      <p:sp>
        <p:nvSpPr>
          <p:cNvPr id="5" name="TextBox 4"/>
          <p:cNvSpPr txBox="1"/>
          <p:nvPr/>
        </p:nvSpPr>
        <p:spPr>
          <a:xfrm>
            <a:off x="228600" y="3200400"/>
            <a:ext cx="33528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From the “How To Apply” page, you can access a static version of the Grant Application Form</a:t>
            </a:r>
            <a:endParaRPr lang="en-US" sz="2400" dirty="0">
              <a:latin typeface="Gill Sans MT" pitchFamily="34" charset="0"/>
              <a:cs typeface="Arial" pitchFamily="34" charset="0"/>
            </a:endParaRPr>
          </a:p>
        </p:txBody>
      </p:sp>
      <p:sp>
        <p:nvSpPr>
          <p:cNvPr id="7" name="Title 1"/>
          <p:cNvSpPr txBox="1">
            <a:spLocks/>
          </p:cNvSpPr>
          <p:nvPr/>
        </p:nvSpPr>
        <p:spPr>
          <a:xfrm>
            <a:off x="0" y="0"/>
            <a:ext cx="9144000" cy="1600200"/>
          </a:xfrm>
          <a:prstGeom prst="rect">
            <a:avLst/>
          </a:prstGeom>
          <a:solidFill>
            <a:schemeClr val="accent2"/>
          </a:solidFill>
        </p:spPr>
        <p:txBody>
          <a:bodyPr vert="horz" lIns="91440" tIns="45720" rIns="91440" bIns="45720" rtlCol="0" anchor="ctr">
            <a:normAutofit/>
          </a:bodyPr>
          <a:lstStyle/>
          <a:p>
            <a:pPr lvl="0" algn="r">
              <a:spcBef>
                <a:spcPct val="0"/>
              </a:spcBef>
              <a:defRPr/>
            </a:pPr>
            <a:r>
              <a:rPr lang="en-US" sz="4400" cap="small" dirty="0" smtClean="0">
                <a:solidFill>
                  <a:schemeClr val="bg1"/>
                </a:solidFill>
                <a:latin typeface="Gill Sans MT" pitchFamily="34" charset="0"/>
                <a:cs typeface="Arial" pitchFamily="34" charset="0"/>
              </a:rPr>
              <a:t>Website Redesign: </a:t>
            </a:r>
            <a:r>
              <a:rPr kumimoji="0" lang="en-US" sz="4400" b="0" i="0" u="none" strike="noStrike" kern="1200" cap="small" spc="0" normalizeH="0" baseline="0" noProof="0" dirty="0" smtClean="0">
                <a:ln>
                  <a:noFill/>
                </a:ln>
                <a:solidFill>
                  <a:schemeClr val="bg1"/>
                </a:solidFill>
                <a:effectLst/>
                <a:uLnTx/>
                <a:uFillTx/>
                <a:latin typeface="Gill Sans MT" pitchFamily="34" charset="0"/>
                <a:ea typeface="+mj-ea"/>
                <a:cs typeface="Arial" pitchFamily="34" charset="0"/>
              </a:rPr>
              <a:t>How to Apply</a:t>
            </a:r>
            <a:endParaRPr kumimoji="0" lang="en-US" sz="4400" b="0" i="0" u="none" strike="noStrike" kern="1200" cap="small" spc="0" normalizeH="0" baseline="0" noProof="0" dirty="0">
              <a:ln>
                <a:noFill/>
              </a:ln>
              <a:solidFill>
                <a:schemeClr val="bg1"/>
              </a:solidFill>
              <a:effectLst/>
              <a:uLnTx/>
              <a:uFillTx/>
              <a:latin typeface="Gill Sans MT" pitchFamily="34" charset="0"/>
              <a:ea typeface="+mj-ea"/>
              <a:cs typeface="Arial" pitchFamily="34" charset="0"/>
            </a:endParaRPr>
          </a:p>
        </p:txBody>
      </p:sp>
      <p:pic>
        <p:nvPicPr>
          <p:cNvPr id="4098" name="Picture 2"/>
          <p:cNvPicPr>
            <a:picLocks noChangeAspect="1" noChangeArrowheads="1"/>
          </p:cNvPicPr>
          <p:nvPr/>
        </p:nvPicPr>
        <p:blipFill>
          <a:blip r:embed="rId2" cstate="print"/>
          <a:srcRect l="23750" t="6667" r="24583" b="5926"/>
          <a:stretch>
            <a:fillRect/>
          </a:stretch>
        </p:blipFill>
        <p:spPr bwMode="auto">
          <a:xfrm>
            <a:off x="3810000" y="1752600"/>
            <a:ext cx="5044698" cy="4800600"/>
          </a:xfrm>
          <a:prstGeom prst="rect">
            <a:avLst/>
          </a:prstGeom>
          <a:noFill/>
          <a:ln w="9525">
            <a:noFill/>
            <a:miter lim="800000"/>
            <a:headEnd/>
            <a:tailEnd/>
          </a:ln>
        </p:spPr>
      </p:pic>
      <p:sp>
        <p:nvSpPr>
          <p:cNvPr id="6" name="Left Arrow 5"/>
          <p:cNvSpPr/>
          <p:nvPr/>
        </p:nvSpPr>
        <p:spPr>
          <a:xfrm>
            <a:off x="5257800" y="5867400"/>
            <a:ext cx="6736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latin typeface="Gill Sans MT" pitchFamily="34" charset="0"/>
                <a:cs typeface="Arial" pitchFamily="34" charset="0"/>
              </a:rPr>
              <a:t>How to Apply</a:t>
            </a:r>
            <a:endParaRPr lang="en-US" sz="3600" cap="small" dirty="0">
              <a:latin typeface="Gill Sans MT" pitchFamily="34" charset="0"/>
              <a:cs typeface="Arial" pitchFamily="34" charset="0"/>
            </a:endParaRPr>
          </a:p>
        </p:txBody>
      </p:sp>
      <p:sp>
        <p:nvSpPr>
          <p:cNvPr id="7" name="Title 1"/>
          <p:cNvSpPr txBox="1">
            <a:spLocks/>
          </p:cNvSpPr>
          <p:nvPr/>
        </p:nvSpPr>
        <p:spPr>
          <a:xfrm>
            <a:off x="0" y="0"/>
            <a:ext cx="9144000" cy="1600200"/>
          </a:xfrm>
          <a:prstGeom prst="rect">
            <a:avLst/>
          </a:prstGeom>
          <a:solidFill>
            <a:schemeClr val="accent2"/>
          </a:solidFill>
        </p:spPr>
        <p:txBody>
          <a:bodyPr vert="horz" lIns="91440" tIns="45720" rIns="91440" bIns="45720" rtlCol="0" anchor="ctr">
            <a:normAutofit/>
          </a:bodyPr>
          <a:lstStyle/>
          <a:p>
            <a:pPr lvl="0" algn="r">
              <a:spcBef>
                <a:spcPct val="0"/>
              </a:spcBef>
              <a:defRPr/>
            </a:pPr>
            <a:r>
              <a:rPr lang="en-US" sz="4400" cap="small" dirty="0" smtClean="0">
                <a:solidFill>
                  <a:schemeClr val="bg1"/>
                </a:solidFill>
                <a:latin typeface="Gill Sans MT" pitchFamily="34" charset="0"/>
                <a:cs typeface="Arial" pitchFamily="34" charset="0"/>
              </a:rPr>
              <a:t>Website Redesign: </a:t>
            </a:r>
            <a:r>
              <a:rPr kumimoji="0" lang="en-US" sz="4400" b="0" i="0" u="none" strike="noStrike" kern="1200" cap="small" spc="0" normalizeH="0" baseline="0" noProof="0" dirty="0" smtClean="0">
                <a:ln>
                  <a:noFill/>
                </a:ln>
                <a:solidFill>
                  <a:schemeClr val="bg1"/>
                </a:solidFill>
                <a:effectLst/>
                <a:uLnTx/>
                <a:uFillTx/>
                <a:latin typeface="Gill Sans MT" pitchFamily="34" charset="0"/>
                <a:ea typeface="+mj-ea"/>
                <a:cs typeface="Arial" pitchFamily="34" charset="0"/>
              </a:rPr>
              <a:t>How to Apply</a:t>
            </a:r>
            <a:endParaRPr kumimoji="0" lang="en-US" sz="4400" b="0" i="0" u="none" strike="noStrike" kern="1200" cap="small" spc="0" normalizeH="0" baseline="0" noProof="0" dirty="0">
              <a:ln>
                <a:noFill/>
              </a:ln>
              <a:solidFill>
                <a:schemeClr val="bg1"/>
              </a:solidFill>
              <a:effectLst/>
              <a:uLnTx/>
              <a:uFillTx/>
              <a:latin typeface="Gill Sans MT" pitchFamily="34" charset="0"/>
              <a:ea typeface="+mj-ea"/>
              <a:cs typeface="Arial" pitchFamily="34" charset="0"/>
            </a:endParaRPr>
          </a:p>
        </p:txBody>
      </p:sp>
      <p:pic>
        <p:nvPicPr>
          <p:cNvPr id="5122" name="Picture 2"/>
          <p:cNvPicPr>
            <a:picLocks noChangeAspect="1" noChangeArrowheads="1"/>
          </p:cNvPicPr>
          <p:nvPr/>
        </p:nvPicPr>
        <p:blipFill>
          <a:blip r:embed="rId2" cstate="print"/>
          <a:srcRect l="32083" t="10370" r="30833" b="5926"/>
          <a:stretch>
            <a:fillRect/>
          </a:stretch>
        </p:blipFill>
        <p:spPr bwMode="auto">
          <a:xfrm>
            <a:off x="4724400" y="1752600"/>
            <a:ext cx="3841019" cy="4876800"/>
          </a:xfrm>
          <a:prstGeom prst="rect">
            <a:avLst/>
          </a:prstGeom>
          <a:noFill/>
          <a:ln w="9525">
            <a:noFill/>
            <a:miter lim="800000"/>
            <a:headEnd/>
            <a:tailEnd/>
          </a:ln>
        </p:spPr>
      </p:pic>
      <p:sp>
        <p:nvSpPr>
          <p:cNvPr id="8" name="TextBox 7"/>
          <p:cNvSpPr txBox="1"/>
          <p:nvPr/>
        </p:nvSpPr>
        <p:spPr>
          <a:xfrm>
            <a:off x="304800" y="3276600"/>
            <a:ext cx="40386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This is a PDF version that will allow you to see the information collected on the Grant Application Form</a:t>
            </a:r>
            <a:endParaRPr lang="en-US" sz="2400" dirty="0">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cap="small" dirty="0" smtClean="0">
                <a:latin typeface="Gill Sans MT" pitchFamily="34" charset="0"/>
                <a:cs typeface="Arial" pitchFamily="34" charset="0"/>
              </a:rPr>
              <a:t>How to Apply</a:t>
            </a:r>
            <a:endParaRPr lang="en-US" sz="3600" cap="small" dirty="0">
              <a:latin typeface="Gill Sans MT" pitchFamily="34" charset="0"/>
              <a:cs typeface="Arial" pitchFamily="34" charset="0"/>
            </a:endParaRPr>
          </a:p>
        </p:txBody>
      </p:sp>
      <p:sp>
        <p:nvSpPr>
          <p:cNvPr id="5" name="TextBox 4"/>
          <p:cNvSpPr txBox="1"/>
          <p:nvPr/>
        </p:nvSpPr>
        <p:spPr>
          <a:xfrm>
            <a:off x="228600" y="2133600"/>
            <a:ext cx="3352800" cy="41549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ill Sans MT" pitchFamily="34" charset="0"/>
                <a:cs typeface="Arial" pitchFamily="34" charset="0"/>
              </a:rPr>
              <a:t>On each page there is a box with Arts Works Resources.</a:t>
            </a:r>
          </a:p>
          <a:p>
            <a:pPr algn="ctr"/>
            <a:endParaRPr lang="en-US" sz="2400" dirty="0" smtClean="0">
              <a:latin typeface="Gill Sans MT" pitchFamily="34" charset="0"/>
              <a:cs typeface="Arial" pitchFamily="34" charset="0"/>
            </a:endParaRPr>
          </a:p>
          <a:p>
            <a:pPr algn="ctr"/>
            <a:r>
              <a:rPr lang="en-US" sz="2400" dirty="0" smtClean="0">
                <a:latin typeface="Gill Sans MT" pitchFamily="34" charset="0"/>
                <a:cs typeface="Arial" pitchFamily="34" charset="0"/>
              </a:rPr>
              <a:t>From here you can access helpful resources such as recent grants, an accessibility checklist, program evaluation resources, and sample application narratives</a:t>
            </a:r>
            <a:endParaRPr lang="en-US" sz="2400" dirty="0">
              <a:latin typeface="Gill Sans MT" pitchFamily="34" charset="0"/>
              <a:cs typeface="Arial" pitchFamily="34" charset="0"/>
            </a:endParaRPr>
          </a:p>
        </p:txBody>
      </p:sp>
      <p:sp>
        <p:nvSpPr>
          <p:cNvPr id="7" name="Title 1"/>
          <p:cNvSpPr txBox="1">
            <a:spLocks/>
          </p:cNvSpPr>
          <p:nvPr/>
        </p:nvSpPr>
        <p:spPr>
          <a:xfrm>
            <a:off x="0" y="0"/>
            <a:ext cx="9144000" cy="1600200"/>
          </a:xfrm>
          <a:prstGeom prst="rect">
            <a:avLst/>
          </a:prstGeom>
          <a:solidFill>
            <a:schemeClr val="accent2"/>
          </a:solidFill>
        </p:spPr>
        <p:txBody>
          <a:bodyPr vert="horz" lIns="91440" tIns="45720" rIns="91440" bIns="45720" rtlCol="0" anchor="ctr">
            <a:normAutofit/>
          </a:bodyPr>
          <a:lstStyle/>
          <a:p>
            <a:pPr lvl="0" algn="r">
              <a:spcBef>
                <a:spcPct val="0"/>
              </a:spcBef>
              <a:defRPr/>
            </a:pPr>
            <a:r>
              <a:rPr lang="en-US" sz="4400" cap="small" dirty="0" smtClean="0">
                <a:solidFill>
                  <a:schemeClr val="bg1"/>
                </a:solidFill>
                <a:latin typeface="Gill Sans MT" pitchFamily="34" charset="0"/>
                <a:cs typeface="Arial" pitchFamily="34" charset="0"/>
              </a:rPr>
              <a:t>Website Redesign: </a:t>
            </a:r>
            <a:r>
              <a:rPr kumimoji="0" lang="en-US" sz="4400" b="0" i="0" u="none" strike="noStrike" kern="1200" cap="small" spc="0" normalizeH="0" baseline="0" noProof="0" dirty="0" smtClean="0">
                <a:ln>
                  <a:noFill/>
                </a:ln>
                <a:solidFill>
                  <a:schemeClr val="bg1"/>
                </a:solidFill>
                <a:effectLst/>
                <a:uLnTx/>
                <a:uFillTx/>
                <a:latin typeface="Gill Sans MT" pitchFamily="34" charset="0"/>
                <a:ea typeface="+mj-ea"/>
                <a:cs typeface="Arial" pitchFamily="34" charset="0"/>
              </a:rPr>
              <a:t>Resources</a:t>
            </a:r>
          </a:p>
        </p:txBody>
      </p:sp>
      <p:pic>
        <p:nvPicPr>
          <p:cNvPr id="3074" name="Picture 2"/>
          <p:cNvPicPr>
            <a:picLocks noChangeAspect="1" noChangeArrowheads="1"/>
          </p:cNvPicPr>
          <p:nvPr/>
        </p:nvPicPr>
        <p:blipFill>
          <a:blip r:embed="rId2" cstate="print"/>
          <a:srcRect l="21667" t="7407" r="24583" b="5926"/>
          <a:stretch>
            <a:fillRect/>
          </a:stretch>
        </p:blipFill>
        <p:spPr bwMode="auto">
          <a:xfrm>
            <a:off x="3657600" y="1828800"/>
            <a:ext cx="5208954" cy="4724400"/>
          </a:xfrm>
          <a:prstGeom prst="rect">
            <a:avLst/>
          </a:prstGeom>
          <a:noFill/>
          <a:ln w="9525">
            <a:noFill/>
            <a:miter lim="800000"/>
            <a:headEnd/>
            <a:tailEnd/>
          </a:ln>
        </p:spPr>
      </p:pic>
      <p:sp>
        <p:nvSpPr>
          <p:cNvPr id="6" name="Left Arrow 5"/>
          <p:cNvSpPr/>
          <p:nvPr/>
        </p:nvSpPr>
        <p:spPr>
          <a:xfrm>
            <a:off x="8470392" y="4648200"/>
            <a:ext cx="6736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02719"/>
            <a:ext cx="8534400" cy="209288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55000"/>
            </a:pPr>
            <a:r>
              <a:rPr lang="en-US" sz="2000" b="1" cap="all" dirty="0" smtClean="0">
                <a:solidFill>
                  <a:schemeClr val="bg1"/>
                </a:solidFill>
                <a:latin typeface="Gill Sans MT" pitchFamily="34" charset="0"/>
              </a:rPr>
              <a:t>The NEA Does Not Fund General operating or Seasonal Support.</a:t>
            </a:r>
          </a:p>
          <a:p>
            <a:pPr>
              <a:spcBef>
                <a:spcPts val="600"/>
              </a:spcBef>
              <a:buSzPct val="75000"/>
              <a:buFont typeface="Wingdings" pitchFamily="2" charset="2"/>
              <a:buChar char="w"/>
            </a:pPr>
            <a:r>
              <a:rPr lang="en-US" sz="2000" dirty="0" smtClean="0">
                <a:solidFill>
                  <a:schemeClr val="bg1"/>
                </a:solidFill>
                <a:latin typeface="Gill Sans MT" pitchFamily="34" charset="0"/>
              </a:rPr>
              <a:t>Your project should be a </a:t>
            </a:r>
            <a:r>
              <a:rPr lang="en-US" sz="2000" b="1" dirty="0" smtClean="0">
                <a:solidFill>
                  <a:schemeClr val="bg1"/>
                </a:solidFill>
                <a:latin typeface="Gill Sans MT" pitchFamily="34" charset="0"/>
              </a:rPr>
              <a:t>distinct</a:t>
            </a:r>
            <a:r>
              <a:rPr lang="en-US" sz="2000" dirty="0" smtClean="0">
                <a:solidFill>
                  <a:schemeClr val="bg1"/>
                </a:solidFill>
                <a:latin typeface="Gill Sans MT" pitchFamily="34" charset="0"/>
              </a:rPr>
              <a:t> selection of your programming activities, and not cover the entirety of your seasonal offerings. </a:t>
            </a:r>
          </a:p>
          <a:p>
            <a:pPr>
              <a:spcBef>
                <a:spcPts val="600"/>
              </a:spcBef>
              <a:buSzPct val="75000"/>
              <a:buFont typeface="Wingdings" pitchFamily="2" charset="2"/>
              <a:buChar char="w"/>
            </a:pPr>
            <a:r>
              <a:rPr lang="en-US" sz="2000" dirty="0" smtClean="0">
                <a:solidFill>
                  <a:schemeClr val="bg1"/>
                </a:solidFill>
                <a:latin typeface="Gill Sans MT" pitchFamily="34" charset="0"/>
              </a:rPr>
              <a:t>The only exception is for organizations that undertake only </a:t>
            </a:r>
            <a:r>
              <a:rPr lang="en-US" sz="2000" u="sng" dirty="0" smtClean="0">
                <a:solidFill>
                  <a:schemeClr val="bg1"/>
                </a:solidFill>
                <a:latin typeface="Gill Sans MT" pitchFamily="34" charset="0"/>
              </a:rPr>
              <a:t>one</a:t>
            </a:r>
            <a:r>
              <a:rPr lang="en-US" sz="2000" dirty="0" smtClean="0">
                <a:solidFill>
                  <a:schemeClr val="bg1"/>
                </a:solidFill>
                <a:latin typeface="Gill Sans MT" pitchFamily="34" charset="0"/>
              </a:rPr>
              <a:t> activity per year, such as a festival.</a:t>
            </a:r>
            <a:endParaRPr lang="en-US" sz="2000" dirty="0">
              <a:solidFill>
                <a:schemeClr val="bg1"/>
              </a:solidFill>
              <a:latin typeface="Gill Sans MT" pitchFamily="34" charset="0"/>
            </a:endParaRPr>
          </a:p>
        </p:txBody>
      </p:sp>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smtClean="0">
                <a:ln w="13500">
                  <a:solidFill>
                    <a:srgbClr val="A5B592">
                      <a:shade val="2500"/>
                      <a:alpha val="6500"/>
                    </a:srgbClr>
                  </a:solidFill>
                  <a:prstDash val="solid"/>
                </a:ln>
                <a:solidFill>
                  <a:schemeClr val="accent1"/>
                </a:solidFill>
                <a:latin typeface="Gill Sans MT"/>
              </a:rPr>
              <a:t>Tips</a:t>
            </a:r>
            <a:r>
              <a:rPr lang="en-US" sz="1050" dirty="0" smtClean="0">
                <a:solidFill>
                  <a:schemeClr val="accent1"/>
                </a:solidFill>
                <a:latin typeface="Gill Sans MT"/>
              </a:rPr>
              <a:t> </a:t>
            </a:r>
            <a:endParaRPr lang="en-US" sz="4800" b="1" cap="small" spc="250" dirty="0" smtClean="0">
              <a:ln w="13500">
                <a:solidFill>
                  <a:srgbClr val="A5B592">
                    <a:shade val="2500"/>
                    <a:alpha val="6500"/>
                  </a:srgbClr>
                </a:solidFill>
                <a:prstDash val="solid"/>
              </a:ln>
              <a:solidFill>
                <a:schemeClr val="accent1"/>
              </a:solidFill>
              <a:latin typeface="Gill Sans MT"/>
            </a:endParaRPr>
          </a:p>
        </p:txBody>
      </p:sp>
    </p:spTree>
    <p:extLst>
      <p:ext uri="{BB962C8B-B14F-4D97-AF65-F5344CB8AC3E}">
        <p14:creationId xmlns:p14="http://schemas.microsoft.com/office/powerpoint/2010/main" xmlns="" val="1817047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02719"/>
            <a:ext cx="8534400" cy="209288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55000"/>
            </a:pPr>
            <a:r>
              <a:rPr lang="en-US" sz="2000" b="1" cap="all" dirty="0" smtClean="0">
                <a:solidFill>
                  <a:schemeClr val="bg1"/>
                </a:solidFill>
                <a:latin typeface="Gill Sans MT" pitchFamily="34" charset="0"/>
              </a:rPr>
              <a:t>The NEA Does Not Fund General operating or Seasonal Support.</a:t>
            </a:r>
          </a:p>
          <a:p>
            <a:pPr>
              <a:spcBef>
                <a:spcPts val="600"/>
              </a:spcBef>
              <a:buSzPct val="75000"/>
              <a:buFont typeface="Wingdings" pitchFamily="2" charset="2"/>
              <a:buChar char="w"/>
            </a:pPr>
            <a:r>
              <a:rPr lang="en-US" sz="2000" dirty="0" smtClean="0">
                <a:solidFill>
                  <a:schemeClr val="bg1"/>
                </a:solidFill>
                <a:latin typeface="Gill Sans MT" pitchFamily="34" charset="0"/>
              </a:rPr>
              <a:t>Your project should be a </a:t>
            </a:r>
            <a:r>
              <a:rPr lang="en-US" sz="2000" b="1" dirty="0" smtClean="0">
                <a:solidFill>
                  <a:schemeClr val="bg1"/>
                </a:solidFill>
                <a:latin typeface="Gill Sans MT" pitchFamily="34" charset="0"/>
              </a:rPr>
              <a:t>distinct</a:t>
            </a:r>
            <a:r>
              <a:rPr lang="en-US" sz="2000" dirty="0" smtClean="0">
                <a:solidFill>
                  <a:schemeClr val="bg1"/>
                </a:solidFill>
                <a:latin typeface="Gill Sans MT" pitchFamily="34" charset="0"/>
              </a:rPr>
              <a:t> selection of your programming activities, and not cover the entirety of your seasonal offerings. </a:t>
            </a:r>
          </a:p>
          <a:p>
            <a:pPr>
              <a:spcBef>
                <a:spcPts val="600"/>
              </a:spcBef>
              <a:buSzPct val="75000"/>
              <a:buFont typeface="Wingdings" pitchFamily="2" charset="2"/>
              <a:buChar char="w"/>
            </a:pPr>
            <a:r>
              <a:rPr lang="en-US" sz="2000" dirty="0" smtClean="0">
                <a:solidFill>
                  <a:schemeClr val="bg1"/>
                </a:solidFill>
                <a:latin typeface="Gill Sans MT" pitchFamily="34" charset="0"/>
              </a:rPr>
              <a:t>The only exception is for organizations that undertake only </a:t>
            </a:r>
            <a:r>
              <a:rPr lang="en-US" sz="2000" u="sng" dirty="0" smtClean="0">
                <a:solidFill>
                  <a:schemeClr val="bg1"/>
                </a:solidFill>
                <a:latin typeface="Gill Sans MT" pitchFamily="34" charset="0"/>
              </a:rPr>
              <a:t>one</a:t>
            </a:r>
            <a:r>
              <a:rPr lang="en-US" sz="2000" dirty="0" smtClean="0">
                <a:solidFill>
                  <a:schemeClr val="bg1"/>
                </a:solidFill>
                <a:latin typeface="Gill Sans MT" pitchFamily="34" charset="0"/>
              </a:rPr>
              <a:t> activity per year, such as a festival.</a:t>
            </a:r>
            <a:endParaRPr lang="en-US" sz="2000" dirty="0">
              <a:solidFill>
                <a:schemeClr val="bg1"/>
              </a:solidFill>
              <a:latin typeface="Gill Sans MT" pitchFamily="34" charset="0"/>
            </a:endParaRPr>
          </a:p>
        </p:txBody>
      </p:sp>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smtClean="0">
                <a:ln w="13500">
                  <a:solidFill>
                    <a:srgbClr val="A5B592">
                      <a:shade val="2500"/>
                      <a:alpha val="6500"/>
                    </a:srgbClr>
                  </a:solidFill>
                  <a:prstDash val="solid"/>
                </a:ln>
                <a:solidFill>
                  <a:schemeClr val="accent1"/>
                </a:solidFill>
                <a:latin typeface="Gill Sans MT"/>
              </a:rPr>
              <a:t>Tips</a:t>
            </a:r>
            <a:r>
              <a:rPr lang="en-US" sz="1050" dirty="0" smtClean="0">
                <a:solidFill>
                  <a:schemeClr val="accent1"/>
                </a:solidFill>
                <a:latin typeface="Gill Sans MT"/>
              </a:rPr>
              <a:t> </a:t>
            </a:r>
            <a:endParaRPr lang="en-US" sz="4800" b="1" cap="small" spc="250" dirty="0" smtClean="0">
              <a:ln w="13500">
                <a:solidFill>
                  <a:srgbClr val="A5B592">
                    <a:shade val="2500"/>
                    <a:alpha val="6500"/>
                  </a:srgbClr>
                </a:solidFill>
                <a:prstDash val="solid"/>
              </a:ln>
              <a:solidFill>
                <a:schemeClr val="accent1"/>
              </a:solidFill>
              <a:latin typeface="Gill Sans MT"/>
            </a:endParaRPr>
          </a:p>
        </p:txBody>
      </p:sp>
      <p:sp>
        <p:nvSpPr>
          <p:cNvPr id="4" name="Rectangle 1"/>
          <p:cNvSpPr>
            <a:spLocks noChangeArrowheads="1"/>
          </p:cNvSpPr>
          <p:nvPr/>
        </p:nvSpPr>
        <p:spPr bwMode="auto">
          <a:xfrm>
            <a:off x="304800" y="3326249"/>
            <a:ext cx="8534400" cy="116955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55000"/>
            </a:pPr>
            <a:r>
              <a:rPr lang="en-US" sz="2000" b="1" cap="all" dirty="0" smtClean="0">
                <a:solidFill>
                  <a:schemeClr val="bg1"/>
                </a:solidFill>
                <a:latin typeface="Gill Sans MT" pitchFamily="34" charset="0"/>
              </a:rPr>
              <a:t>Be specific.</a:t>
            </a:r>
          </a:p>
          <a:p>
            <a:pPr>
              <a:spcBef>
                <a:spcPts val="600"/>
              </a:spcBef>
              <a:buSzPct val="75000"/>
              <a:buFont typeface="Wingdings" pitchFamily="2" charset="2"/>
              <a:buChar char="w"/>
            </a:pPr>
            <a:r>
              <a:rPr lang="en-US" sz="2000" dirty="0" smtClean="0">
                <a:solidFill>
                  <a:schemeClr val="bg1"/>
                </a:solidFill>
                <a:latin typeface="Gill Sans MT" pitchFamily="34" charset="0"/>
              </a:rPr>
              <a:t> Applications that are clear about the planned project activities do well. </a:t>
            </a:r>
          </a:p>
          <a:p>
            <a:pPr>
              <a:spcBef>
                <a:spcPts val="600"/>
              </a:spcBef>
              <a:buSzPct val="75000"/>
              <a:buFont typeface="Wingdings" pitchFamily="2" charset="2"/>
              <a:buChar char="w"/>
            </a:pPr>
            <a:r>
              <a:rPr lang="en-US" sz="2000" dirty="0" smtClean="0">
                <a:solidFill>
                  <a:schemeClr val="bg1"/>
                </a:solidFill>
                <a:latin typeface="Gill Sans MT" pitchFamily="34" charset="0"/>
              </a:rPr>
              <a:t> All your artists do not need to be committed at the time of application. </a:t>
            </a:r>
            <a:endParaRPr lang="en-US" sz="2000" dirty="0">
              <a:solidFill>
                <a:schemeClr val="bg1"/>
              </a:solidFill>
              <a:latin typeface="Gill Sans MT" pitchFamily="34" charset="0"/>
            </a:endParaRPr>
          </a:p>
        </p:txBody>
      </p:sp>
    </p:spTree>
    <p:extLst>
      <p:ext uri="{BB962C8B-B14F-4D97-AF65-F5344CB8AC3E}">
        <p14:creationId xmlns:p14="http://schemas.microsoft.com/office/powerpoint/2010/main" xmlns="" val="484558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802719"/>
            <a:ext cx="8534400" cy="209288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The NEA Does Not Fund General operating or Seasonal Support.</a:t>
            </a:r>
          </a:p>
          <a:p>
            <a:pPr>
              <a:spcBef>
                <a:spcPts val="600"/>
              </a:spcBef>
              <a:buSzPct val="75000"/>
              <a:buFont typeface="Wingdings" pitchFamily="2" charset="2"/>
              <a:buChar char="w"/>
            </a:pPr>
            <a:r>
              <a:rPr lang="en-US" sz="2000" dirty="0" smtClean="0">
                <a:solidFill>
                  <a:schemeClr val="bg1"/>
                </a:solidFill>
                <a:latin typeface="Gill Sans MT" pitchFamily="34" charset="0"/>
              </a:rPr>
              <a:t>Your project should be a </a:t>
            </a:r>
            <a:r>
              <a:rPr lang="en-US" sz="2000" b="1" dirty="0" smtClean="0">
                <a:solidFill>
                  <a:schemeClr val="bg1"/>
                </a:solidFill>
                <a:latin typeface="Gill Sans MT" pitchFamily="34" charset="0"/>
              </a:rPr>
              <a:t>distinct</a:t>
            </a:r>
            <a:r>
              <a:rPr lang="en-US" sz="2000" dirty="0" smtClean="0">
                <a:solidFill>
                  <a:schemeClr val="bg1"/>
                </a:solidFill>
                <a:latin typeface="Gill Sans MT" pitchFamily="34" charset="0"/>
              </a:rPr>
              <a:t> selection of your programming activities, and not cover the entirety of your seasonal offerings. </a:t>
            </a:r>
          </a:p>
          <a:p>
            <a:pPr>
              <a:spcBef>
                <a:spcPts val="600"/>
              </a:spcBef>
              <a:buSzPct val="75000"/>
              <a:buFont typeface="Wingdings" pitchFamily="2" charset="2"/>
              <a:buChar char="w"/>
            </a:pPr>
            <a:r>
              <a:rPr lang="en-US" sz="2000" dirty="0" smtClean="0">
                <a:solidFill>
                  <a:schemeClr val="bg1"/>
                </a:solidFill>
                <a:latin typeface="Gill Sans MT" pitchFamily="34" charset="0"/>
              </a:rPr>
              <a:t>The only exception is for organizations that undertake only </a:t>
            </a:r>
            <a:r>
              <a:rPr lang="en-US" sz="2000" u="sng" dirty="0" smtClean="0">
                <a:solidFill>
                  <a:schemeClr val="bg1"/>
                </a:solidFill>
                <a:latin typeface="Gill Sans MT" pitchFamily="34" charset="0"/>
              </a:rPr>
              <a:t>one</a:t>
            </a:r>
            <a:r>
              <a:rPr lang="en-US" sz="2000" dirty="0" smtClean="0">
                <a:solidFill>
                  <a:schemeClr val="bg1"/>
                </a:solidFill>
                <a:latin typeface="Gill Sans MT" pitchFamily="34" charset="0"/>
              </a:rPr>
              <a:t> activity per year, such as a festival.</a:t>
            </a:r>
            <a:endParaRPr lang="en-US" sz="2000" dirty="0">
              <a:solidFill>
                <a:schemeClr val="bg1"/>
              </a:solidFill>
              <a:latin typeface="Gill Sans MT" pitchFamily="34" charset="0"/>
            </a:endParaRPr>
          </a:p>
        </p:txBody>
      </p:sp>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a:ln w="13500">
                  <a:solidFill>
                    <a:srgbClr val="A5B592">
                      <a:shade val="2500"/>
                      <a:alpha val="6500"/>
                    </a:srgbClr>
                  </a:solidFill>
                  <a:prstDash val="solid"/>
                </a:ln>
                <a:solidFill>
                  <a:schemeClr val="accent1"/>
                </a:solidFill>
                <a:latin typeface="Gill Sans MT"/>
              </a:rPr>
              <a:t>Tips</a:t>
            </a:r>
            <a:r>
              <a:rPr lang="en-US" sz="1050" dirty="0">
                <a:solidFill>
                  <a:schemeClr val="accent1"/>
                </a:solidFill>
                <a:latin typeface="Gill Sans MT"/>
              </a:rPr>
              <a:t> </a:t>
            </a:r>
            <a:endParaRPr lang="en-US" sz="4800" b="1" cap="small" spc="250" dirty="0">
              <a:ln w="13500">
                <a:solidFill>
                  <a:srgbClr val="A5B592">
                    <a:shade val="2500"/>
                    <a:alpha val="6500"/>
                  </a:srgbClr>
                </a:solidFill>
                <a:prstDash val="solid"/>
              </a:ln>
              <a:solidFill>
                <a:schemeClr val="accent1"/>
              </a:solidFill>
              <a:latin typeface="Gill Sans MT"/>
            </a:endParaRPr>
          </a:p>
        </p:txBody>
      </p:sp>
      <p:sp>
        <p:nvSpPr>
          <p:cNvPr id="4" name="Rectangle 1"/>
          <p:cNvSpPr>
            <a:spLocks noChangeArrowheads="1"/>
          </p:cNvSpPr>
          <p:nvPr/>
        </p:nvSpPr>
        <p:spPr bwMode="auto">
          <a:xfrm>
            <a:off x="304800" y="3326249"/>
            <a:ext cx="8534400" cy="116955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Be specific.</a:t>
            </a:r>
          </a:p>
          <a:p>
            <a:pPr>
              <a:spcBef>
                <a:spcPts val="600"/>
              </a:spcBef>
              <a:buSzPct val="75000"/>
              <a:buFont typeface="Wingdings" pitchFamily="2" charset="2"/>
              <a:buChar char="w"/>
            </a:pPr>
            <a:r>
              <a:rPr lang="en-US" sz="2000" dirty="0" smtClean="0">
                <a:solidFill>
                  <a:schemeClr val="bg1"/>
                </a:solidFill>
                <a:latin typeface="Gill Sans MT" pitchFamily="34" charset="0"/>
              </a:rPr>
              <a:t> Applications that are clear about the planned project activities do well. </a:t>
            </a:r>
          </a:p>
          <a:p>
            <a:pPr>
              <a:spcBef>
                <a:spcPts val="600"/>
              </a:spcBef>
              <a:buSzPct val="75000"/>
              <a:buFont typeface="Wingdings" pitchFamily="2" charset="2"/>
              <a:buChar char="w"/>
            </a:pPr>
            <a:r>
              <a:rPr lang="en-US" sz="2000" dirty="0" smtClean="0">
                <a:solidFill>
                  <a:schemeClr val="bg1"/>
                </a:solidFill>
                <a:latin typeface="Gill Sans MT" pitchFamily="34" charset="0"/>
              </a:rPr>
              <a:t> All your artists do not need to be committed at the time of application. </a:t>
            </a:r>
            <a:endParaRPr lang="en-US" sz="2000" dirty="0">
              <a:solidFill>
                <a:schemeClr val="bg1"/>
              </a:solidFill>
              <a:latin typeface="Gill Sans MT" pitchFamily="34" charset="0"/>
            </a:endParaRPr>
          </a:p>
        </p:txBody>
      </p:sp>
      <p:sp>
        <p:nvSpPr>
          <p:cNvPr id="5" name="Rectangle 1"/>
          <p:cNvSpPr>
            <a:spLocks noChangeArrowheads="1"/>
          </p:cNvSpPr>
          <p:nvPr/>
        </p:nvSpPr>
        <p:spPr bwMode="auto">
          <a:xfrm>
            <a:off x="304800" y="4916016"/>
            <a:ext cx="8534400" cy="1477328"/>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Choose Strong Work samples.</a:t>
            </a:r>
          </a:p>
          <a:p>
            <a:pPr>
              <a:spcBef>
                <a:spcPts val="600"/>
              </a:spcBef>
              <a:buSzPct val="75000"/>
              <a:buFont typeface="Wingdings" pitchFamily="2" charset="2"/>
              <a:buChar char="w"/>
            </a:pPr>
            <a:r>
              <a:rPr lang="en-US" sz="2000" dirty="0" smtClean="0">
                <a:solidFill>
                  <a:schemeClr val="bg1"/>
                </a:solidFill>
                <a:latin typeface="Gill Sans MT" pitchFamily="34" charset="0"/>
              </a:rPr>
              <a:t> Work samples are a vital part of your proposal. </a:t>
            </a:r>
          </a:p>
          <a:p>
            <a:pPr>
              <a:spcBef>
                <a:spcPts val="600"/>
              </a:spcBef>
              <a:buSzPct val="75000"/>
              <a:buFont typeface="Wingdings" pitchFamily="2" charset="2"/>
              <a:buChar char="w"/>
            </a:pPr>
            <a:r>
              <a:rPr lang="en-US" sz="2000" dirty="0" smtClean="0">
                <a:solidFill>
                  <a:schemeClr val="bg1"/>
                </a:solidFill>
                <a:latin typeface="Gill Sans MT" pitchFamily="34" charset="0"/>
              </a:rPr>
              <a:t> They should include any proposed artists  and/or examples of previous similar activities at your organization.  </a:t>
            </a:r>
            <a:endParaRPr lang="en-US" sz="2000" dirty="0">
              <a:solidFill>
                <a:schemeClr val="bg1"/>
              </a:solidFill>
              <a:latin typeface="Gill Sans MT" pitchFamily="34" charset="0"/>
            </a:endParaRPr>
          </a:p>
        </p:txBody>
      </p:sp>
    </p:spTree>
    <p:extLst>
      <p:ext uri="{BB962C8B-B14F-4D97-AF65-F5344CB8AC3E}">
        <p14:creationId xmlns:p14="http://schemas.microsoft.com/office/powerpoint/2010/main" xmlns="" val="3313445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a:ln w="13500">
                  <a:solidFill>
                    <a:srgbClr val="A5B592">
                      <a:shade val="2500"/>
                      <a:alpha val="6500"/>
                    </a:srgbClr>
                  </a:solidFill>
                  <a:prstDash val="solid"/>
                </a:ln>
                <a:solidFill>
                  <a:schemeClr val="accent1"/>
                </a:solidFill>
                <a:latin typeface="Gill Sans MT"/>
              </a:rPr>
              <a:t>Tips</a:t>
            </a:r>
            <a:r>
              <a:rPr lang="en-US" sz="1050" dirty="0">
                <a:solidFill>
                  <a:schemeClr val="accent1"/>
                </a:solidFill>
                <a:latin typeface="Gill Sans MT"/>
              </a:rPr>
              <a:t> </a:t>
            </a:r>
            <a:endParaRPr lang="en-US" sz="4800" b="1" cap="small" spc="250" dirty="0">
              <a:ln w="13500">
                <a:solidFill>
                  <a:srgbClr val="A5B592">
                    <a:shade val="2500"/>
                    <a:alpha val="6500"/>
                  </a:srgbClr>
                </a:solidFill>
                <a:prstDash val="solid"/>
              </a:ln>
              <a:solidFill>
                <a:schemeClr val="accent1"/>
              </a:solidFill>
              <a:latin typeface="Gill Sans MT"/>
            </a:endParaRPr>
          </a:p>
        </p:txBody>
      </p:sp>
      <p:sp>
        <p:nvSpPr>
          <p:cNvPr id="4" name="Rectangle 1"/>
          <p:cNvSpPr>
            <a:spLocks noChangeArrowheads="1"/>
          </p:cNvSpPr>
          <p:nvPr/>
        </p:nvSpPr>
        <p:spPr bwMode="auto">
          <a:xfrm>
            <a:off x="304800" y="1066800"/>
            <a:ext cx="8534400" cy="1554272"/>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55000"/>
            </a:pPr>
            <a:r>
              <a:rPr lang="en-US" sz="2000" b="1" cap="all" dirty="0" smtClean="0">
                <a:solidFill>
                  <a:schemeClr val="bg1"/>
                </a:solidFill>
                <a:latin typeface="Gill Sans MT" pitchFamily="34" charset="0"/>
              </a:rPr>
              <a:t>contact staff to receive panel feedback and advice.</a:t>
            </a:r>
          </a:p>
          <a:p>
            <a:pPr>
              <a:spcBef>
                <a:spcPts val="600"/>
              </a:spcBef>
              <a:buSzPct val="75000"/>
              <a:buFont typeface="Wingdings" pitchFamily="2" charset="2"/>
              <a:buChar char="w"/>
            </a:pPr>
            <a:r>
              <a:rPr lang="en-US" sz="2000" dirty="0" smtClean="0">
                <a:solidFill>
                  <a:schemeClr val="bg1"/>
                </a:solidFill>
                <a:latin typeface="Gill Sans MT" pitchFamily="34" charset="0"/>
              </a:rPr>
              <a:t> Specialists are available to give you detailed panelist feedback. </a:t>
            </a:r>
          </a:p>
          <a:p>
            <a:pPr>
              <a:spcBef>
                <a:spcPts val="600"/>
              </a:spcBef>
              <a:buSzPct val="75000"/>
              <a:buFont typeface="Wingdings" pitchFamily="2" charset="2"/>
              <a:buChar char="w"/>
            </a:pPr>
            <a:r>
              <a:rPr lang="en-US" sz="2000" dirty="0" smtClean="0">
                <a:solidFill>
                  <a:schemeClr val="bg1"/>
                </a:solidFill>
                <a:latin typeface="Gill Sans MT" pitchFamily="34" charset="0"/>
              </a:rPr>
              <a:t> Helpful for all applicants to improve future applications. </a:t>
            </a:r>
          </a:p>
          <a:p>
            <a:pPr>
              <a:spcBef>
                <a:spcPts val="600"/>
              </a:spcBef>
              <a:buSzPct val="75000"/>
              <a:buFont typeface="Wingdings" pitchFamily="2" charset="2"/>
              <a:buChar char="w"/>
            </a:pPr>
            <a:r>
              <a:rPr lang="en-US" sz="2000" dirty="0" smtClean="0">
                <a:solidFill>
                  <a:schemeClr val="bg1"/>
                </a:solidFill>
                <a:latin typeface="Gill Sans MT" pitchFamily="34" charset="0"/>
              </a:rPr>
              <a:t> Additionally, staff is available for guidance before you submit an application.</a:t>
            </a:r>
            <a:endParaRPr lang="en-US" sz="2000" dirty="0">
              <a:solidFill>
                <a:schemeClr val="bg1"/>
              </a:solidFill>
              <a:latin typeface="Gill Sans MT" pitchFamily="34" charset="0"/>
            </a:endParaRPr>
          </a:p>
        </p:txBody>
      </p:sp>
    </p:spTree>
    <p:extLst>
      <p:ext uri="{BB962C8B-B14F-4D97-AF65-F5344CB8AC3E}">
        <p14:creationId xmlns:p14="http://schemas.microsoft.com/office/powerpoint/2010/main" xmlns="" val="3130533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a:ln w="13500">
                  <a:solidFill>
                    <a:srgbClr val="A5B592">
                      <a:shade val="2500"/>
                      <a:alpha val="6500"/>
                    </a:srgbClr>
                  </a:solidFill>
                  <a:prstDash val="solid"/>
                </a:ln>
                <a:solidFill>
                  <a:schemeClr val="accent1"/>
                </a:solidFill>
                <a:latin typeface="Gill Sans MT"/>
              </a:rPr>
              <a:t>Tips</a:t>
            </a:r>
            <a:r>
              <a:rPr lang="en-US" sz="1050" dirty="0">
                <a:solidFill>
                  <a:schemeClr val="accent1"/>
                </a:solidFill>
                <a:latin typeface="Gill Sans MT"/>
              </a:rPr>
              <a:t> </a:t>
            </a:r>
            <a:endParaRPr lang="en-US" sz="4800" b="1" cap="small" spc="250" dirty="0">
              <a:ln w="13500">
                <a:solidFill>
                  <a:srgbClr val="A5B592">
                    <a:shade val="2500"/>
                    <a:alpha val="6500"/>
                  </a:srgbClr>
                </a:solidFill>
                <a:prstDash val="solid"/>
              </a:ln>
              <a:solidFill>
                <a:schemeClr val="accent1"/>
              </a:solidFill>
              <a:latin typeface="Gill Sans MT"/>
            </a:endParaRPr>
          </a:p>
        </p:txBody>
      </p:sp>
      <p:sp>
        <p:nvSpPr>
          <p:cNvPr id="5" name="Rectangle 1"/>
          <p:cNvSpPr>
            <a:spLocks noChangeArrowheads="1"/>
          </p:cNvSpPr>
          <p:nvPr/>
        </p:nvSpPr>
        <p:spPr bwMode="auto">
          <a:xfrm>
            <a:off x="304800" y="2819400"/>
            <a:ext cx="8534400" cy="247760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Register/Renew with Grants.gov and SAM as early as possible.</a:t>
            </a:r>
          </a:p>
          <a:p>
            <a:pPr>
              <a:spcBef>
                <a:spcPts val="600"/>
              </a:spcBef>
              <a:buSzPct val="75000"/>
              <a:buFont typeface="Wingdings" pitchFamily="2" charset="2"/>
              <a:buChar char="w"/>
            </a:pPr>
            <a:r>
              <a:rPr lang="en-US" sz="2000" dirty="0" smtClean="0">
                <a:solidFill>
                  <a:schemeClr val="bg1"/>
                </a:solidFill>
                <a:latin typeface="Gill Sans MT" pitchFamily="34" charset="0"/>
              </a:rPr>
              <a:t> Registration and renewal process can be time consuming – complete these steps well before submitting your application.</a:t>
            </a:r>
          </a:p>
          <a:p>
            <a:pPr>
              <a:spcBef>
                <a:spcPts val="600"/>
              </a:spcBef>
              <a:buSzPct val="75000"/>
              <a:buFont typeface="Wingdings" pitchFamily="2" charset="2"/>
              <a:buChar char="w"/>
            </a:pPr>
            <a:r>
              <a:rPr lang="en-US" sz="2000" dirty="0" smtClean="0">
                <a:solidFill>
                  <a:schemeClr val="bg1"/>
                </a:solidFill>
                <a:latin typeface="Gill Sans MT" pitchFamily="34" charset="0"/>
              </a:rPr>
              <a:t> Submit your application early to leave enough time to resolve any issues. </a:t>
            </a:r>
          </a:p>
          <a:p>
            <a:pPr>
              <a:spcBef>
                <a:spcPts val="600"/>
              </a:spcBef>
              <a:buSzPct val="75000"/>
              <a:buFont typeface="Wingdings" pitchFamily="2" charset="2"/>
              <a:buChar char="w"/>
            </a:pPr>
            <a:r>
              <a:rPr lang="en-US" sz="2000" dirty="0" smtClean="0">
                <a:solidFill>
                  <a:schemeClr val="bg1"/>
                </a:solidFill>
                <a:latin typeface="Gill Sans MT" pitchFamily="34" charset="0"/>
              </a:rPr>
              <a:t> Visit “Track My Application” on Grants.gov to make sure your application has been validated. </a:t>
            </a:r>
            <a:endParaRPr lang="en-US" sz="2000" dirty="0">
              <a:solidFill>
                <a:schemeClr val="bg1"/>
              </a:solidFill>
              <a:latin typeface="Gill Sans MT" pitchFamily="34" charset="0"/>
            </a:endParaRPr>
          </a:p>
        </p:txBody>
      </p:sp>
      <p:sp>
        <p:nvSpPr>
          <p:cNvPr id="6" name="Rectangle 1"/>
          <p:cNvSpPr>
            <a:spLocks noChangeArrowheads="1"/>
          </p:cNvSpPr>
          <p:nvPr/>
        </p:nvSpPr>
        <p:spPr bwMode="auto">
          <a:xfrm>
            <a:off x="304800" y="1066800"/>
            <a:ext cx="8534400" cy="1554272"/>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contact staff to receive panel feedback and advice.</a:t>
            </a:r>
          </a:p>
          <a:p>
            <a:pPr>
              <a:spcBef>
                <a:spcPts val="600"/>
              </a:spcBef>
              <a:buSzPct val="75000"/>
              <a:buFont typeface="Wingdings" pitchFamily="2" charset="2"/>
              <a:buChar char="w"/>
            </a:pPr>
            <a:r>
              <a:rPr lang="en-US" sz="2000" dirty="0" smtClean="0">
                <a:solidFill>
                  <a:schemeClr val="bg1"/>
                </a:solidFill>
                <a:latin typeface="Gill Sans MT" pitchFamily="34" charset="0"/>
              </a:rPr>
              <a:t> Specialists are available to give you detailed panelist feedback. </a:t>
            </a:r>
          </a:p>
          <a:p>
            <a:pPr>
              <a:spcBef>
                <a:spcPts val="600"/>
              </a:spcBef>
              <a:buSzPct val="75000"/>
              <a:buFont typeface="Wingdings" pitchFamily="2" charset="2"/>
              <a:buChar char="w"/>
            </a:pPr>
            <a:r>
              <a:rPr lang="en-US" sz="2000" dirty="0" smtClean="0">
                <a:solidFill>
                  <a:schemeClr val="bg1"/>
                </a:solidFill>
                <a:latin typeface="Gill Sans MT" pitchFamily="34" charset="0"/>
              </a:rPr>
              <a:t> Helpful for all applicants to improve future applications. </a:t>
            </a:r>
          </a:p>
          <a:p>
            <a:pPr>
              <a:spcBef>
                <a:spcPts val="600"/>
              </a:spcBef>
              <a:buSzPct val="75000"/>
              <a:buFont typeface="Wingdings" pitchFamily="2" charset="2"/>
              <a:buChar char="w"/>
            </a:pPr>
            <a:r>
              <a:rPr lang="en-US" sz="2000" dirty="0" smtClean="0">
                <a:solidFill>
                  <a:schemeClr val="bg1"/>
                </a:solidFill>
                <a:latin typeface="Gill Sans MT" pitchFamily="34" charset="0"/>
              </a:rPr>
              <a:t> Additionally, staff is available for guidance before you submit an application.</a:t>
            </a:r>
            <a:endParaRPr lang="en-US" sz="2000" dirty="0">
              <a:solidFill>
                <a:schemeClr val="bg1"/>
              </a:solidFill>
              <a:latin typeface="Gill Sans MT" pitchFamily="34" charset="0"/>
            </a:endParaRPr>
          </a:p>
        </p:txBody>
      </p:sp>
    </p:spTree>
    <p:extLst>
      <p:ext uri="{BB962C8B-B14F-4D97-AF65-F5344CB8AC3E}">
        <p14:creationId xmlns:p14="http://schemas.microsoft.com/office/powerpoint/2010/main" xmlns="" val="3843291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5257800"/>
          </a:xfrm>
          <a:prstGeom prst="rect">
            <a:avLst/>
          </a:prstGeom>
          <a:solidFill>
            <a:schemeClr val="bg1"/>
          </a:solidFill>
          <a:ln w="38100">
            <a:noFill/>
          </a:ln>
        </p:spPr>
        <p:txBody>
          <a:bodyPr wrap="square" rtlCol="0" anchor="ctr" anchorCtr="0">
            <a:noAutofit/>
          </a:bodyPr>
          <a:lstStyle/>
          <a:p>
            <a:pPr lvl="0" fontAlgn="base">
              <a:spcBef>
                <a:spcPts val="600"/>
              </a:spcBef>
              <a:spcAft>
                <a:spcPct val="0"/>
              </a:spcAft>
            </a:pPr>
            <a:r>
              <a:rPr lang="en-US" sz="2800" b="1" cap="small" dirty="0" smtClean="0">
                <a:solidFill>
                  <a:schemeClr val="accent3"/>
                </a:solidFill>
                <a:latin typeface="Gill Sans MT" pitchFamily="34" charset="0"/>
                <a:ea typeface="Times New Roman" pitchFamily="18" charset="0"/>
                <a:cs typeface="Gill Sans MT" pitchFamily="34" charset="0"/>
              </a:rPr>
              <a:t>Eligibility:</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Nonprofit, tax-exempt 501(c)(3), U.S. organizations</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Units of state or local government</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Federally recognized tribal communities or tribes</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Three-year history of programming</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Meet reporting requirements on any previous NEA awards</a:t>
            </a:r>
          </a:p>
          <a:p>
            <a:pPr lvl="0" fontAlgn="base">
              <a:spcAft>
                <a:spcPct val="0"/>
              </a:spcAft>
            </a:pPr>
            <a:endParaRPr lang="en-US" sz="2800" b="1" cap="small" dirty="0" smtClean="0">
              <a:solidFill>
                <a:srgbClr val="1B587C"/>
              </a:solidFill>
              <a:latin typeface="Gill Sans MT" pitchFamily="34" charset="0"/>
              <a:ea typeface="Times New Roman" pitchFamily="18" charset="0"/>
              <a:cs typeface="Gill Sans MT" pitchFamily="34" charset="0"/>
            </a:endParaRPr>
          </a:p>
          <a:p>
            <a:pPr lvl="0" fontAlgn="base">
              <a:spcAft>
                <a:spcPct val="0"/>
              </a:spcAft>
            </a:pPr>
            <a:r>
              <a:rPr lang="en-US" sz="2800" b="1" cap="small" dirty="0" smtClean="0">
                <a:solidFill>
                  <a:srgbClr val="1B587C"/>
                </a:solidFill>
                <a:latin typeface="Gill Sans MT" pitchFamily="34" charset="0"/>
                <a:ea typeface="Times New Roman" pitchFamily="18" charset="0"/>
                <a:cs typeface="Gill Sans MT" pitchFamily="34" charset="0"/>
              </a:rPr>
              <a:t>Application Limits: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One Art Works or Challenge America application per calendar year</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Exceptions:</a:t>
            </a:r>
          </a:p>
          <a:p>
            <a:pPr marL="742950" lvl="1"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Parent and Related Organizations (Independent Components)</a:t>
            </a:r>
          </a:p>
          <a:p>
            <a:pPr marL="742950" lvl="1"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Applicants to Media Arts (July deadline)</a:t>
            </a:r>
          </a:p>
          <a:p>
            <a:pPr marL="742950" lvl="1"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Applications to Our Town</a:t>
            </a:r>
          </a:p>
          <a:p>
            <a:pPr marL="742950" lvl="1"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See the guidelines for other information on application limits</a:t>
            </a:r>
            <a:endParaRPr lang="en-US" sz="2800" b="1" cap="small" dirty="0" smtClean="0">
              <a:solidFill>
                <a:srgbClr val="1B587C"/>
              </a:solidFill>
              <a:latin typeface="Gill Sans MT" pitchFamily="34" charset="0"/>
              <a:ea typeface="Times New Roman" pitchFamily="18" charset="0"/>
              <a:cs typeface="Gill Sans MT" pitchFamily="34" charset="0"/>
            </a:endParaRPr>
          </a:p>
          <a:p>
            <a:pPr marL="285750" lvl="0" indent="-285750" fontAlgn="base">
              <a:spcBef>
                <a:spcPts val="1200"/>
              </a:spcBef>
              <a:spcAft>
                <a:spcPct val="0"/>
              </a:spcAft>
              <a:buSzPct val="75000"/>
              <a:buFont typeface="Wingdings" pitchFamily="2" charset="2"/>
              <a:buChar char="w"/>
            </a:pPr>
            <a:endParaRPr lang="en-US" sz="2000" dirty="0" smtClean="0">
              <a:solidFill>
                <a:schemeClr val="accent3"/>
              </a:solidFill>
              <a:latin typeface="Gill Sans MT" pitchFamily="34" charset="0"/>
              <a:ea typeface="Times New Roman" pitchFamily="18" charset="0"/>
              <a:cs typeface="Gill Sans MT" pitchFamily="34" charset="0"/>
            </a:endParaRPr>
          </a:p>
        </p:txBody>
      </p:sp>
      <p:sp>
        <p:nvSpPr>
          <p:cNvPr id="5" name="Title 1"/>
          <p:cNvSpPr txBox="1">
            <a:spLocks/>
          </p:cNvSpPr>
          <p:nvPr/>
        </p:nvSpPr>
        <p:spPr>
          <a:xfrm>
            <a:off x="0" y="0"/>
            <a:ext cx="9144000" cy="1600200"/>
          </a:xfrm>
          <a:prstGeom prst="rect">
            <a:avLst/>
          </a:prstGeom>
          <a:solidFill>
            <a:schemeClr val="accent3"/>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cap="small" dirty="0" smtClean="0">
                <a:solidFill>
                  <a:schemeClr val="bg1"/>
                </a:solidFill>
                <a:latin typeface="Gill Sans MT" pitchFamily="34" charset="0"/>
                <a:cs typeface="Arial" pitchFamily="34" charset="0"/>
              </a:rPr>
              <a:t>Artist Communities</a:t>
            </a:r>
            <a:endParaRPr lang="en-US" sz="4800" cap="small" dirty="0">
              <a:solidFill>
                <a:schemeClr val="bg1"/>
              </a:solidFill>
              <a:latin typeface="Gill Sans MT" pitchFamily="34" charset="0"/>
              <a:cs typeface="Arial" pitchFamily="34" charset="0"/>
            </a:endParaRPr>
          </a:p>
        </p:txBody>
      </p:sp>
    </p:spTree>
    <p:extLst>
      <p:ext uri="{BB962C8B-B14F-4D97-AF65-F5344CB8AC3E}">
        <p14:creationId xmlns="" xmlns:p14="http://schemas.microsoft.com/office/powerpoint/2010/main" val="471602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830997"/>
          </a:xfrm>
          <a:prstGeom prst="rect">
            <a:avLst/>
          </a:prstGeom>
        </p:spPr>
        <p:txBody>
          <a:bodyPr wrap="square">
            <a:spAutoFit/>
          </a:bodyPr>
          <a:lstStyle/>
          <a:p>
            <a:pPr algn="ctr"/>
            <a:r>
              <a:rPr lang="en-US" sz="4800" b="1" cap="small" spc="250" dirty="0">
                <a:ln w="13500">
                  <a:solidFill>
                    <a:srgbClr val="A5B592">
                      <a:shade val="2500"/>
                      <a:alpha val="6500"/>
                    </a:srgbClr>
                  </a:solidFill>
                  <a:prstDash val="solid"/>
                </a:ln>
                <a:solidFill>
                  <a:schemeClr val="accent1"/>
                </a:solidFill>
                <a:latin typeface="Gill Sans MT"/>
              </a:rPr>
              <a:t>Tips</a:t>
            </a:r>
            <a:r>
              <a:rPr lang="en-US" sz="1050" dirty="0">
                <a:solidFill>
                  <a:schemeClr val="accent1"/>
                </a:solidFill>
                <a:latin typeface="Gill Sans MT"/>
              </a:rPr>
              <a:t> </a:t>
            </a:r>
            <a:endParaRPr lang="en-US" sz="4800" b="1" cap="small" spc="250" dirty="0">
              <a:ln w="13500">
                <a:solidFill>
                  <a:srgbClr val="A5B592">
                    <a:shade val="2500"/>
                    <a:alpha val="6500"/>
                  </a:srgbClr>
                </a:solidFill>
                <a:prstDash val="solid"/>
              </a:ln>
              <a:solidFill>
                <a:schemeClr val="accent1"/>
              </a:solidFill>
              <a:latin typeface="Gill Sans MT"/>
            </a:endParaRPr>
          </a:p>
        </p:txBody>
      </p:sp>
      <p:sp>
        <p:nvSpPr>
          <p:cNvPr id="6" name="Rectangle 1"/>
          <p:cNvSpPr>
            <a:spLocks noChangeArrowheads="1"/>
          </p:cNvSpPr>
          <p:nvPr/>
        </p:nvSpPr>
        <p:spPr bwMode="auto">
          <a:xfrm>
            <a:off x="304800" y="1066800"/>
            <a:ext cx="8534400" cy="1554272"/>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contact staff to receive panel feedback and advice.</a:t>
            </a:r>
          </a:p>
          <a:p>
            <a:pPr>
              <a:spcBef>
                <a:spcPts val="600"/>
              </a:spcBef>
              <a:buSzPct val="75000"/>
              <a:buFont typeface="Wingdings" pitchFamily="2" charset="2"/>
              <a:buChar char="w"/>
            </a:pPr>
            <a:r>
              <a:rPr lang="en-US" sz="2000" dirty="0" smtClean="0">
                <a:solidFill>
                  <a:schemeClr val="bg1"/>
                </a:solidFill>
                <a:latin typeface="Gill Sans MT" pitchFamily="34" charset="0"/>
              </a:rPr>
              <a:t> Specialists are available to give you detailed panelist feedback. </a:t>
            </a:r>
          </a:p>
          <a:p>
            <a:pPr>
              <a:spcBef>
                <a:spcPts val="600"/>
              </a:spcBef>
              <a:buSzPct val="75000"/>
              <a:buFont typeface="Wingdings" pitchFamily="2" charset="2"/>
              <a:buChar char="w"/>
            </a:pPr>
            <a:r>
              <a:rPr lang="en-US" sz="2000" dirty="0" smtClean="0">
                <a:solidFill>
                  <a:schemeClr val="bg1"/>
                </a:solidFill>
                <a:latin typeface="Gill Sans MT" pitchFamily="34" charset="0"/>
              </a:rPr>
              <a:t> Helpful for all applicants to improve future applications. </a:t>
            </a:r>
          </a:p>
          <a:p>
            <a:pPr>
              <a:spcBef>
                <a:spcPts val="600"/>
              </a:spcBef>
              <a:buSzPct val="75000"/>
              <a:buFont typeface="Wingdings" pitchFamily="2" charset="2"/>
              <a:buChar char="w"/>
            </a:pPr>
            <a:r>
              <a:rPr lang="en-US" sz="2000" dirty="0" smtClean="0">
                <a:solidFill>
                  <a:schemeClr val="bg1"/>
                </a:solidFill>
                <a:latin typeface="Gill Sans MT" pitchFamily="34" charset="0"/>
              </a:rPr>
              <a:t> Additionally, staff is available for guidance before you submit an application.</a:t>
            </a:r>
            <a:endParaRPr lang="en-US" sz="2000" dirty="0">
              <a:solidFill>
                <a:schemeClr val="bg1"/>
              </a:solidFill>
              <a:latin typeface="Gill Sans MT" pitchFamily="34" charset="0"/>
            </a:endParaRPr>
          </a:p>
        </p:txBody>
      </p:sp>
      <p:sp>
        <p:nvSpPr>
          <p:cNvPr id="7" name="Rectangle 1"/>
          <p:cNvSpPr>
            <a:spLocks noChangeArrowheads="1"/>
          </p:cNvSpPr>
          <p:nvPr/>
        </p:nvSpPr>
        <p:spPr bwMode="auto">
          <a:xfrm>
            <a:off x="304800" y="5507252"/>
            <a:ext cx="8534400" cy="1077218"/>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55000"/>
            </a:pPr>
            <a:r>
              <a:rPr lang="en-US" b="1" cap="all" dirty="0" smtClean="0">
                <a:solidFill>
                  <a:schemeClr val="bg1"/>
                </a:solidFill>
                <a:latin typeface="Gill Sans MT" pitchFamily="34" charset="0"/>
              </a:rPr>
              <a:t>Full Guidelines</a:t>
            </a:r>
          </a:p>
          <a:p>
            <a:pPr>
              <a:spcBef>
                <a:spcPts val="600"/>
              </a:spcBef>
              <a:buSzPct val="55000"/>
            </a:pPr>
            <a:r>
              <a:rPr lang="en-US" dirty="0" smtClean="0">
                <a:solidFill>
                  <a:schemeClr val="bg1"/>
                </a:solidFill>
                <a:latin typeface="Gill Sans MT" pitchFamily="34" charset="0"/>
              </a:rPr>
              <a:t>Full guidelines are available at:</a:t>
            </a:r>
          </a:p>
          <a:p>
            <a:pPr>
              <a:spcBef>
                <a:spcPts val="600"/>
              </a:spcBef>
              <a:buSzPct val="55000"/>
            </a:pPr>
            <a:r>
              <a:rPr lang="en-US" dirty="0" smtClean="0">
                <a:solidFill>
                  <a:schemeClr val="bg1"/>
                </a:solidFill>
                <a:latin typeface="Gill Sans MT" pitchFamily="34" charset="0"/>
              </a:rPr>
              <a:t>http://arts.gov/grants-organizations/art-works/presenting-multidisciplinary-works</a:t>
            </a:r>
            <a:endParaRPr lang="en-US" dirty="0">
              <a:solidFill>
                <a:schemeClr val="bg1"/>
              </a:solidFill>
              <a:latin typeface="Gill Sans MT" pitchFamily="34" charset="0"/>
            </a:endParaRPr>
          </a:p>
        </p:txBody>
      </p:sp>
      <p:sp>
        <p:nvSpPr>
          <p:cNvPr id="8" name="Rectangle 1"/>
          <p:cNvSpPr>
            <a:spLocks noChangeArrowheads="1"/>
          </p:cNvSpPr>
          <p:nvPr/>
        </p:nvSpPr>
        <p:spPr bwMode="auto">
          <a:xfrm>
            <a:off x="304800" y="2819400"/>
            <a:ext cx="8534400" cy="2477601"/>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spcBef>
                <a:spcPts val="600"/>
              </a:spcBef>
              <a:buSzPct val="75000"/>
            </a:pPr>
            <a:r>
              <a:rPr lang="en-US" sz="2000" b="1" cap="all" dirty="0" smtClean="0">
                <a:solidFill>
                  <a:schemeClr val="bg1"/>
                </a:solidFill>
                <a:latin typeface="Gill Sans MT" pitchFamily="34" charset="0"/>
              </a:rPr>
              <a:t>Register/Renew with Grants.gov and SAM as early as possible.</a:t>
            </a:r>
          </a:p>
          <a:p>
            <a:pPr>
              <a:spcBef>
                <a:spcPts val="600"/>
              </a:spcBef>
              <a:buSzPct val="75000"/>
              <a:buFont typeface="Wingdings" pitchFamily="2" charset="2"/>
              <a:buChar char="w"/>
            </a:pPr>
            <a:r>
              <a:rPr lang="en-US" sz="2000" dirty="0" smtClean="0">
                <a:solidFill>
                  <a:schemeClr val="bg1"/>
                </a:solidFill>
                <a:latin typeface="Gill Sans MT" pitchFamily="34" charset="0"/>
              </a:rPr>
              <a:t> Registration and renewal process can be time consuming – complete these steps well before submitting your application.</a:t>
            </a:r>
          </a:p>
          <a:p>
            <a:pPr>
              <a:spcBef>
                <a:spcPts val="600"/>
              </a:spcBef>
              <a:buSzPct val="75000"/>
              <a:buFont typeface="Wingdings" pitchFamily="2" charset="2"/>
              <a:buChar char="w"/>
            </a:pPr>
            <a:r>
              <a:rPr lang="en-US" sz="2000" dirty="0" smtClean="0">
                <a:solidFill>
                  <a:schemeClr val="bg1"/>
                </a:solidFill>
                <a:latin typeface="Gill Sans MT" pitchFamily="34" charset="0"/>
              </a:rPr>
              <a:t> Submit your application early to leave enough time to resolve any issues. </a:t>
            </a:r>
          </a:p>
          <a:p>
            <a:pPr>
              <a:spcBef>
                <a:spcPts val="600"/>
              </a:spcBef>
              <a:buSzPct val="75000"/>
              <a:buFont typeface="Wingdings" pitchFamily="2" charset="2"/>
              <a:buChar char="w"/>
            </a:pPr>
            <a:r>
              <a:rPr lang="en-US" sz="2000" dirty="0" smtClean="0">
                <a:solidFill>
                  <a:schemeClr val="bg1"/>
                </a:solidFill>
                <a:latin typeface="Gill Sans MT" pitchFamily="34" charset="0"/>
              </a:rPr>
              <a:t> Visit “Track My Application” on Grants.gov to make sure your application has been validated. </a:t>
            </a:r>
            <a:endParaRPr lang="en-US" sz="2000" dirty="0">
              <a:solidFill>
                <a:schemeClr val="bg1"/>
              </a:solidFill>
              <a:latin typeface="Gill Sans MT" pitchFamily="34" charset="0"/>
            </a:endParaRPr>
          </a:p>
        </p:txBody>
      </p:sp>
    </p:spTree>
    <p:extLst>
      <p:ext uri="{BB962C8B-B14F-4D97-AF65-F5344CB8AC3E}">
        <p14:creationId xmlns:p14="http://schemas.microsoft.com/office/powerpoint/2010/main" xmlns="" val="2069064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cap="small" dirty="0" smtClean="0">
                <a:solidFill>
                  <a:schemeClr val="accent3">
                    <a:lumMod val="50000"/>
                  </a:schemeClr>
                </a:solidFill>
                <a:latin typeface="Gill Sans MT" pitchFamily="34" charset="0"/>
                <a:cs typeface="Arial" pitchFamily="34" charset="0"/>
              </a:rPr>
              <a:t>Reminder: New This Year</a:t>
            </a:r>
            <a:endParaRPr lang="en-US" cap="small" dirty="0">
              <a:solidFill>
                <a:schemeClr val="accent3">
                  <a:lumMod val="50000"/>
                </a:schemeClr>
              </a:solidFill>
              <a:latin typeface="Gill Sans MT" pitchFamily="34" charset="0"/>
              <a:cs typeface="Arial" pitchFamily="34" charset="0"/>
            </a:endParaRPr>
          </a:p>
        </p:txBody>
      </p:sp>
      <p:sp>
        <p:nvSpPr>
          <p:cNvPr id="3" name="Content Placeholder 2"/>
          <p:cNvSpPr>
            <a:spLocks noGrp="1"/>
          </p:cNvSpPr>
          <p:nvPr>
            <p:ph idx="1"/>
          </p:nvPr>
        </p:nvSpPr>
        <p:spPr>
          <a:xfrm>
            <a:off x="0" y="1600200"/>
            <a:ext cx="9144000" cy="5257800"/>
          </a:xfrm>
          <a:solidFill>
            <a:schemeClr val="accent3">
              <a:lumMod val="50000"/>
            </a:schemeClr>
          </a:solidFill>
          <a:ln>
            <a:noFill/>
          </a:ln>
        </p:spPr>
        <p:style>
          <a:lnRef idx="2">
            <a:schemeClr val="accent5"/>
          </a:lnRef>
          <a:fillRef idx="1">
            <a:schemeClr val="lt1"/>
          </a:fillRef>
          <a:effectRef idx="0">
            <a:schemeClr val="accent5"/>
          </a:effectRef>
          <a:fontRef idx="minor">
            <a:schemeClr val="dk1"/>
          </a:fontRef>
        </p:style>
        <p:txBody>
          <a:bodyPr anchor="ctr" anchorCtr="0">
            <a:noAutofit/>
          </a:bodyPr>
          <a:lstStyle/>
          <a:p>
            <a:pPr>
              <a:buSzPct val="75000"/>
              <a:buFont typeface="Wingdings" pitchFamily="2" charset="2"/>
              <a:buChar char="w"/>
            </a:pPr>
            <a:r>
              <a:rPr lang="en-US" dirty="0" smtClean="0">
                <a:solidFill>
                  <a:schemeClr val="bg1"/>
                </a:solidFill>
                <a:latin typeface="Gill Sans MT" pitchFamily="34" charset="0"/>
                <a:cs typeface="Arial" pitchFamily="34" charset="0"/>
              </a:rPr>
              <a:t>Deadlines have changed</a:t>
            </a:r>
          </a:p>
          <a:p>
            <a:pPr>
              <a:buSzPct val="75000"/>
              <a:buFont typeface="Wingdings" pitchFamily="2" charset="2"/>
              <a:buChar char="w"/>
            </a:pPr>
            <a:r>
              <a:rPr lang="en-US" dirty="0" smtClean="0">
                <a:solidFill>
                  <a:schemeClr val="bg1"/>
                </a:solidFill>
                <a:latin typeface="Gill Sans MT" pitchFamily="34" charset="0"/>
                <a:cs typeface="Arial" pitchFamily="34" charset="0"/>
              </a:rPr>
              <a:t>Our website (arts.gov) has a new look</a:t>
            </a:r>
          </a:p>
          <a:p>
            <a:pPr>
              <a:buSzPct val="75000"/>
              <a:buFont typeface="Wingdings" pitchFamily="2" charset="2"/>
              <a:buChar char="w"/>
            </a:pPr>
            <a:r>
              <a:rPr lang="en-US" dirty="0" smtClean="0">
                <a:solidFill>
                  <a:schemeClr val="bg1"/>
                </a:solidFill>
                <a:latin typeface="Gill Sans MT" pitchFamily="34" charset="0"/>
                <a:cs typeface="Arial" pitchFamily="34" charset="0"/>
              </a:rPr>
              <a:t>Most application materials are now submitted online via NEA-GO; see the How to Apply instructions for details</a:t>
            </a:r>
          </a:p>
          <a:p>
            <a:pPr>
              <a:buSzPct val="75000"/>
              <a:buFont typeface="Wingdings" pitchFamily="2" charset="2"/>
              <a:buChar char="w"/>
            </a:pPr>
            <a:r>
              <a:rPr lang="en-US" dirty="0" smtClean="0">
                <a:solidFill>
                  <a:schemeClr val="bg1"/>
                </a:solidFill>
                <a:latin typeface="Gill Sans MT" pitchFamily="34" charset="0"/>
                <a:cs typeface="Arial" pitchFamily="34" charset="0"/>
              </a:rPr>
              <a:t>No grants will be made under $10,000</a:t>
            </a:r>
          </a:p>
          <a:p>
            <a:pPr>
              <a:buSzPct val="75000"/>
              <a:buFont typeface="Wingdings" pitchFamily="2" charset="2"/>
              <a:buChar char="w"/>
            </a:pPr>
            <a:r>
              <a:rPr lang="en-US" dirty="0" smtClean="0">
                <a:solidFill>
                  <a:schemeClr val="bg1"/>
                </a:solidFill>
                <a:latin typeface="Gill Sans MT" pitchFamily="34" charset="0"/>
                <a:cs typeface="Arial" pitchFamily="34" charset="0"/>
              </a:rPr>
              <a:t>Letters of support are required</a:t>
            </a:r>
          </a:p>
          <a:p>
            <a:pPr>
              <a:buSzPct val="75000"/>
              <a:buFont typeface="Wingdings" pitchFamily="2" charset="2"/>
              <a:buChar char="w"/>
            </a:pPr>
            <a:r>
              <a:rPr lang="en-US" dirty="0" smtClean="0">
                <a:solidFill>
                  <a:schemeClr val="bg1"/>
                </a:solidFill>
                <a:latin typeface="Gill Sans MT" pitchFamily="34" charset="0"/>
                <a:cs typeface="Arial" pitchFamily="34" charset="0"/>
              </a:rPr>
              <a:t>Program evaluation resources are available</a:t>
            </a:r>
            <a:endParaRPr lang="en-US"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1" cy="1600200"/>
          </a:xfrm>
          <a:prstGeom prst="rect">
            <a:avLst/>
          </a:prstGeom>
          <a:solidFill>
            <a:schemeClr val="accent5">
              <a:lumMod val="75000"/>
            </a:schemeClr>
          </a:solidFill>
        </p:spPr>
        <p:txBody>
          <a:bodyPr wrap="square" anchor="ctr" anchorCtr="0">
            <a:noAutofit/>
          </a:bodyPr>
          <a:lstStyle/>
          <a:p>
            <a:pPr algn="ctr"/>
            <a:r>
              <a:rPr lang="en-US" sz="4800" cap="small" spc="250" dirty="0" smtClean="0">
                <a:ln w="13500">
                  <a:solidFill>
                    <a:srgbClr val="A5B592">
                      <a:shade val="2500"/>
                      <a:alpha val="6500"/>
                    </a:srgbClr>
                  </a:solidFill>
                  <a:prstDash val="solid"/>
                </a:ln>
                <a:solidFill>
                  <a:schemeClr val="bg1"/>
                </a:solidFill>
                <a:latin typeface="Gill Sans MT"/>
              </a:rPr>
              <a:t>Connect with us</a:t>
            </a:r>
            <a:endParaRPr lang="en-US" sz="1050" dirty="0">
              <a:solidFill>
                <a:schemeClr val="bg1"/>
              </a:solidFill>
              <a:latin typeface="Gill Sans MT"/>
            </a:endParaRPr>
          </a:p>
        </p:txBody>
      </p:sp>
      <p:sp>
        <p:nvSpPr>
          <p:cNvPr id="4" name="Rectangle 1"/>
          <p:cNvSpPr>
            <a:spLocks noChangeArrowheads="1"/>
          </p:cNvSpPr>
          <p:nvPr/>
        </p:nvSpPr>
        <p:spPr bwMode="auto">
          <a:xfrm>
            <a:off x="1772" y="1600200"/>
            <a:ext cx="9142228" cy="52578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p>
            <a:pPr algn="ctr"/>
            <a:r>
              <a:rPr lang="en-US" sz="2800" b="1" cap="small" dirty="0" smtClean="0">
                <a:solidFill>
                  <a:schemeClr val="accent5">
                    <a:lumMod val="75000"/>
                  </a:schemeClr>
                </a:solidFill>
                <a:latin typeface="Gill Sans MT" pitchFamily="34" charset="0"/>
              </a:rPr>
              <a:t>Director</a:t>
            </a:r>
          </a:p>
          <a:p>
            <a:pPr algn="ctr"/>
            <a:r>
              <a:rPr lang="en-US" sz="2000" dirty="0" smtClean="0">
                <a:solidFill>
                  <a:schemeClr val="accent5">
                    <a:lumMod val="75000"/>
                  </a:schemeClr>
                </a:solidFill>
                <a:latin typeface="Gill Sans MT" pitchFamily="34" charset="0"/>
              </a:rPr>
              <a:t>Michael Orlove</a:t>
            </a:r>
          </a:p>
          <a:p>
            <a:pPr algn="ctr"/>
            <a:r>
              <a:rPr lang="en-US" sz="2000" dirty="0" smtClean="0">
                <a:solidFill>
                  <a:schemeClr val="accent5">
                    <a:lumMod val="75000"/>
                  </a:schemeClr>
                </a:solidFill>
                <a:latin typeface="Gill Sans MT" pitchFamily="34" charset="0"/>
              </a:rPr>
              <a:t>202-682-5469</a:t>
            </a:r>
          </a:p>
          <a:p>
            <a:pPr algn="ctr"/>
            <a:r>
              <a:rPr lang="en-US" sz="2000" dirty="0" smtClean="0">
                <a:solidFill>
                  <a:schemeClr val="accent5">
                    <a:lumMod val="75000"/>
                  </a:schemeClr>
                </a:solidFill>
                <a:latin typeface="Gill Sans MT" pitchFamily="34" charset="0"/>
              </a:rPr>
              <a:t>orlovem@arts.gov</a:t>
            </a:r>
          </a:p>
          <a:p>
            <a:pPr algn="ctr"/>
            <a:endParaRPr lang="en-US" sz="2800" b="1" cap="small" dirty="0" smtClean="0">
              <a:solidFill>
                <a:schemeClr val="accent5">
                  <a:lumMod val="75000"/>
                </a:schemeClr>
              </a:solidFill>
              <a:latin typeface="Gill Sans MT" pitchFamily="34" charset="0"/>
            </a:endParaRPr>
          </a:p>
          <a:p>
            <a:pPr algn="ctr"/>
            <a:r>
              <a:rPr lang="en-US" sz="2800" b="1" cap="small" dirty="0" smtClean="0">
                <a:solidFill>
                  <a:schemeClr val="accent5">
                    <a:lumMod val="75000"/>
                  </a:schemeClr>
                </a:solidFill>
                <a:latin typeface="Gill Sans MT" pitchFamily="34" charset="0"/>
              </a:rPr>
              <a:t>Specialist</a:t>
            </a:r>
          </a:p>
          <a:p>
            <a:pPr algn="ctr"/>
            <a:r>
              <a:rPr lang="en-US" sz="2000" dirty="0" smtClean="0">
                <a:solidFill>
                  <a:schemeClr val="accent5">
                    <a:lumMod val="75000"/>
                  </a:schemeClr>
                </a:solidFill>
                <a:latin typeface="Gill Sans MT" pitchFamily="34" charset="0"/>
              </a:rPr>
              <a:t>Pepper </a:t>
            </a:r>
            <a:r>
              <a:rPr lang="en-US" sz="2000" smtClean="0">
                <a:solidFill>
                  <a:schemeClr val="accent5">
                    <a:lumMod val="75000"/>
                  </a:schemeClr>
                </a:solidFill>
                <a:latin typeface="Gill Sans MT" pitchFamily="34" charset="0"/>
              </a:rPr>
              <a:t>Smith  </a:t>
            </a:r>
            <a:endParaRPr lang="en-US" sz="2000" dirty="0" smtClean="0">
              <a:solidFill>
                <a:schemeClr val="accent5">
                  <a:lumMod val="75000"/>
                </a:schemeClr>
              </a:solidFill>
              <a:latin typeface="Gill Sans MT" pitchFamily="34" charset="0"/>
            </a:endParaRPr>
          </a:p>
          <a:p>
            <a:pPr algn="ctr"/>
            <a:r>
              <a:rPr lang="en-US" sz="2000" dirty="0" smtClean="0">
                <a:solidFill>
                  <a:schemeClr val="accent5">
                    <a:lumMod val="75000"/>
                  </a:schemeClr>
                </a:solidFill>
                <a:latin typeface="Gill Sans MT" pitchFamily="34" charset="0"/>
              </a:rPr>
              <a:t>202-682-5790</a:t>
            </a:r>
          </a:p>
          <a:p>
            <a:pPr algn="ctr"/>
            <a:r>
              <a:rPr lang="en-US" sz="2000" dirty="0" smtClean="0">
                <a:solidFill>
                  <a:schemeClr val="accent5">
                    <a:lumMod val="75000"/>
                  </a:schemeClr>
                </a:solidFill>
                <a:latin typeface="Gill Sans MT" pitchFamily="34" charset="0"/>
              </a:rPr>
              <a:t>smiths@arts.gov</a:t>
            </a:r>
          </a:p>
          <a:p>
            <a:pPr algn="ctr"/>
            <a:endParaRPr lang="en-US" sz="2400" dirty="0" smtClean="0">
              <a:solidFill>
                <a:schemeClr val="accent5">
                  <a:lumMod val="75000"/>
                </a:schemeClr>
              </a:solidFill>
              <a:latin typeface="Gill Sans MT" pitchFamily="34" charset="0"/>
            </a:endParaRPr>
          </a:p>
          <a:p>
            <a:pPr algn="ctr"/>
            <a:r>
              <a:rPr lang="en-US" sz="2000" dirty="0" smtClean="0">
                <a:solidFill>
                  <a:schemeClr val="accent5">
                    <a:lumMod val="75000"/>
                  </a:schemeClr>
                </a:solidFill>
                <a:latin typeface="Gill Sans MT" pitchFamily="34" charset="0"/>
              </a:rPr>
              <a:t> </a:t>
            </a:r>
            <a:endParaRPr lang="en-US" dirty="0" smtClean="0">
              <a:solidFill>
                <a:schemeClr val="accent5">
                  <a:lumMod val="75000"/>
                </a:schemeClr>
              </a:solidFill>
              <a:latin typeface="Gill Sans MT" pitchFamily="34" charset="0"/>
            </a:endParaRPr>
          </a:p>
          <a:p>
            <a:pPr algn="ctr"/>
            <a:endParaRPr lang="en-US" sz="1600" dirty="0">
              <a:solidFill>
                <a:schemeClr val="accent5">
                  <a:lumMod val="75000"/>
                </a:schemeClr>
              </a:solidFill>
              <a:latin typeface="Gill Sans MT" pitchFamily="34" charset="0"/>
            </a:endParaRPr>
          </a:p>
        </p:txBody>
      </p:sp>
    </p:spTree>
    <p:extLst>
      <p:ext uri="{BB962C8B-B14F-4D97-AF65-F5344CB8AC3E}">
        <p14:creationId xmlns:p14="http://schemas.microsoft.com/office/powerpoint/2010/main" xmlns="" val="1367683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26250" t="4074" r="14583" b="9259"/>
          <a:stretch>
            <a:fillRect/>
          </a:stretch>
        </p:blipFill>
        <p:spPr bwMode="auto">
          <a:xfrm>
            <a:off x="762000" y="337534"/>
            <a:ext cx="7543800" cy="6215666"/>
          </a:xfrm>
          <a:prstGeom prst="rect">
            <a:avLst/>
          </a:prstGeom>
          <a:noFill/>
          <a:ln w="9525">
            <a:noFill/>
            <a:miter lim="800000"/>
            <a:headEnd/>
            <a:tailEnd/>
          </a:ln>
        </p:spPr>
      </p:pic>
    </p:spTree>
    <p:extLst>
      <p:ext uri="{BB962C8B-B14F-4D97-AF65-F5344CB8AC3E}">
        <p14:creationId xmlns:p14="http://schemas.microsoft.com/office/powerpoint/2010/main" xmlns="" val="2228602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5257800"/>
          </a:xfrm>
          <a:prstGeom prst="rect">
            <a:avLst/>
          </a:prstGeom>
          <a:solidFill>
            <a:schemeClr val="bg1"/>
          </a:solidFill>
          <a:ln w="38100">
            <a:noFill/>
          </a:ln>
        </p:spPr>
        <p:txBody>
          <a:bodyPr wrap="square" rtlCol="0" anchor="ctr" anchorCtr="0">
            <a:noAutofit/>
          </a:bodyPr>
          <a:lstStyle/>
          <a:p>
            <a:pPr lvl="0" fontAlgn="base">
              <a:spcBef>
                <a:spcPts val="600"/>
              </a:spcBef>
              <a:spcAft>
                <a:spcPct val="0"/>
              </a:spcAft>
            </a:pPr>
            <a:r>
              <a:rPr lang="en-US" sz="2800" b="1" cap="small" dirty="0" smtClean="0">
                <a:solidFill>
                  <a:schemeClr val="accent3"/>
                </a:solidFill>
                <a:latin typeface="Gill Sans MT" pitchFamily="34" charset="0"/>
                <a:ea typeface="Times New Roman" pitchFamily="18" charset="0"/>
                <a:cs typeface="Gill Sans MT" pitchFamily="34" charset="0"/>
              </a:rPr>
              <a:t>Grant Amounts:</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Grant requests range from $10,000 to $100,000</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No grants will be made for less than $10,000</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One-to-one match required for project budget</a:t>
            </a:r>
          </a:p>
          <a:p>
            <a:pPr marL="285750" lvl="0" indent="-285750" fontAlgn="base">
              <a:spcAft>
                <a:spcPct val="0"/>
              </a:spcAft>
              <a:buSzPct val="75000"/>
              <a:buFont typeface="Wingdings" pitchFamily="2" charset="2"/>
              <a:buChar char="w"/>
            </a:pPr>
            <a:r>
              <a:rPr lang="en-US" sz="2000" dirty="0" smtClean="0">
                <a:solidFill>
                  <a:schemeClr val="accent3"/>
                </a:solidFill>
                <a:latin typeface="Gill Sans MT" pitchFamily="34" charset="0"/>
                <a:ea typeface="Times New Roman" pitchFamily="18" charset="0"/>
                <a:cs typeface="Gill Sans MT" pitchFamily="34" charset="0"/>
              </a:rPr>
              <a:t>Most grantees do not receive the full amount requested</a:t>
            </a:r>
          </a:p>
          <a:p>
            <a:pPr lvl="0" fontAlgn="base">
              <a:spcAft>
                <a:spcPct val="0"/>
              </a:spcAft>
            </a:pPr>
            <a:endParaRPr lang="en-US" sz="800" b="1" cap="small" dirty="0" smtClean="0">
              <a:solidFill>
                <a:srgbClr val="1B587C"/>
              </a:solidFill>
              <a:latin typeface="Gill Sans MT" pitchFamily="34" charset="0"/>
              <a:ea typeface="Times New Roman" pitchFamily="18" charset="0"/>
              <a:cs typeface="Gill Sans MT" pitchFamily="34" charset="0"/>
            </a:endParaRPr>
          </a:p>
          <a:p>
            <a:pPr lvl="0" fontAlgn="base">
              <a:spcAft>
                <a:spcPct val="0"/>
              </a:spcAft>
            </a:pPr>
            <a:r>
              <a:rPr lang="en-US" sz="2800" b="1" cap="small" dirty="0" smtClean="0">
                <a:solidFill>
                  <a:srgbClr val="1B587C"/>
                </a:solidFill>
                <a:latin typeface="Gill Sans MT" pitchFamily="34" charset="0"/>
                <a:ea typeface="Times New Roman" pitchFamily="18" charset="0"/>
                <a:cs typeface="Gill Sans MT" pitchFamily="34" charset="0"/>
              </a:rPr>
              <a:t>We Do Not Fund:</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General operating or seasonal support</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Individuals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Individual schools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Facility construction, purchase, or renovation</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Commercial, for-profit enterprises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Creation of new organizations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Academic degrees</a:t>
            </a:r>
          </a:p>
          <a:p>
            <a:pPr marL="285750" lvl="0" indent="-285750" fontAlgn="base">
              <a:spcAft>
                <a:spcPct val="0"/>
              </a:spcAft>
              <a:buSzPct val="75000"/>
              <a:buFont typeface="Wingdings" pitchFamily="2" charset="2"/>
              <a:buChar char="w"/>
            </a:pPr>
            <a:r>
              <a:rPr lang="en-US" sz="2000" dirty="0" smtClean="0">
                <a:solidFill>
                  <a:srgbClr val="1B587C"/>
                </a:solidFill>
                <a:latin typeface="Gill Sans MT" pitchFamily="34" charset="0"/>
                <a:ea typeface="Times New Roman" pitchFamily="18" charset="0"/>
                <a:cs typeface="Gill Sans MT" pitchFamily="34" charset="0"/>
              </a:rPr>
              <a:t>Re-granting</a:t>
            </a:r>
          </a:p>
        </p:txBody>
      </p:sp>
      <p:sp>
        <p:nvSpPr>
          <p:cNvPr id="5" name="Title 1"/>
          <p:cNvSpPr txBox="1">
            <a:spLocks/>
          </p:cNvSpPr>
          <p:nvPr/>
        </p:nvSpPr>
        <p:spPr>
          <a:xfrm>
            <a:off x="0" y="0"/>
            <a:ext cx="9144000" cy="1600200"/>
          </a:xfrm>
          <a:prstGeom prst="rect">
            <a:avLst/>
          </a:prstGeom>
          <a:solidFill>
            <a:schemeClr val="accent3"/>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cap="small" dirty="0" smtClean="0">
                <a:solidFill>
                  <a:schemeClr val="bg1"/>
                </a:solidFill>
                <a:latin typeface="Gill Sans MT" pitchFamily="34" charset="0"/>
                <a:cs typeface="Arial" pitchFamily="34" charset="0"/>
              </a:rPr>
              <a:t>Artist Communities</a:t>
            </a:r>
            <a:endParaRPr lang="en-US" sz="4800" cap="small" dirty="0">
              <a:solidFill>
                <a:schemeClr val="bg1"/>
              </a:solidFill>
              <a:latin typeface="Gill Sans MT" pitchFamily="34" charset="0"/>
              <a:cs typeface="Arial" pitchFamily="34" charset="0"/>
            </a:endParaRPr>
          </a:p>
        </p:txBody>
      </p:sp>
    </p:spTree>
    <p:extLst>
      <p:ext uri="{BB962C8B-B14F-4D97-AF65-F5344CB8AC3E}">
        <p14:creationId xmlns="" xmlns:p14="http://schemas.microsoft.com/office/powerpoint/2010/main" val="471602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cap="small" dirty="0" smtClean="0">
                <a:solidFill>
                  <a:schemeClr val="accent4">
                    <a:lumMod val="75000"/>
                  </a:schemeClr>
                </a:solidFill>
                <a:latin typeface="Gill Sans MT" pitchFamily="34" charset="0"/>
                <a:cs typeface="Arial" pitchFamily="34" charset="0"/>
              </a:rPr>
              <a:t>Agency-wide Changes</a:t>
            </a:r>
            <a:endParaRPr lang="en-US" cap="small" dirty="0">
              <a:solidFill>
                <a:schemeClr val="accent4">
                  <a:lumMod val="75000"/>
                </a:schemeClr>
              </a:solidFill>
              <a:latin typeface="Gill Sans MT" pitchFamily="34" charset="0"/>
              <a:cs typeface="Arial" pitchFamily="34" charset="0"/>
            </a:endParaRPr>
          </a:p>
        </p:txBody>
      </p:sp>
      <p:sp>
        <p:nvSpPr>
          <p:cNvPr id="3" name="Content Placeholder 2"/>
          <p:cNvSpPr>
            <a:spLocks noGrp="1"/>
          </p:cNvSpPr>
          <p:nvPr>
            <p:ph idx="1"/>
          </p:nvPr>
        </p:nvSpPr>
        <p:spPr>
          <a:xfrm>
            <a:off x="0" y="1600200"/>
            <a:ext cx="9144000" cy="5257800"/>
          </a:xfrm>
          <a:solidFill>
            <a:schemeClr val="accent4">
              <a:lumMod val="75000"/>
            </a:schemeClr>
          </a:solidFill>
          <a:ln>
            <a:noFill/>
          </a:ln>
        </p:spPr>
        <p:style>
          <a:lnRef idx="2">
            <a:schemeClr val="accent5"/>
          </a:lnRef>
          <a:fillRef idx="1">
            <a:schemeClr val="lt1"/>
          </a:fillRef>
          <a:effectRef idx="0">
            <a:schemeClr val="accent5"/>
          </a:effectRef>
          <a:fontRef idx="minor">
            <a:schemeClr val="dk1"/>
          </a:fontRef>
        </p:style>
        <p:txBody>
          <a:bodyPr anchor="ctr" anchorCtr="0">
            <a:noAutofit/>
          </a:bodyPr>
          <a:lstStyle/>
          <a:p>
            <a:pPr>
              <a:lnSpc>
                <a:spcPct val="150000"/>
              </a:lnSpc>
              <a:buSzPct val="75000"/>
              <a:buFont typeface="Wingdings" pitchFamily="2" charset="2"/>
              <a:buChar char=""/>
            </a:pPr>
            <a:r>
              <a:rPr lang="en-US" dirty="0" smtClean="0">
                <a:solidFill>
                  <a:schemeClr val="bg1"/>
                </a:solidFill>
                <a:latin typeface="Gill Sans MT" pitchFamily="34" charset="0"/>
                <a:cs typeface="Arial" pitchFamily="34" charset="0"/>
              </a:rPr>
              <a:t>New deadlines</a:t>
            </a:r>
          </a:p>
          <a:p>
            <a:pPr>
              <a:buSzPct val="75000"/>
              <a:buFont typeface="Wingdings" pitchFamily="2" charset="2"/>
              <a:buChar char=""/>
            </a:pPr>
            <a:r>
              <a:rPr lang="en-US" dirty="0" smtClean="0">
                <a:solidFill>
                  <a:schemeClr val="bg1"/>
                </a:solidFill>
                <a:latin typeface="Gill Sans MT" pitchFamily="34" charset="0"/>
                <a:cs typeface="Arial" pitchFamily="34" charset="0"/>
              </a:rPr>
              <a:t>Application process has changed</a:t>
            </a:r>
          </a:p>
          <a:p>
            <a:pPr lvl="1">
              <a:buSzPct val="75000"/>
              <a:buFont typeface="Wingdings" pitchFamily="2" charset="2"/>
              <a:buChar char=""/>
            </a:pPr>
            <a:r>
              <a:rPr lang="en-US" dirty="0" smtClean="0">
                <a:solidFill>
                  <a:schemeClr val="bg1"/>
                </a:solidFill>
                <a:latin typeface="Gill Sans MT" pitchFamily="34" charset="0"/>
                <a:cs typeface="Arial" pitchFamily="34" charset="0"/>
              </a:rPr>
              <a:t>Most application materials are now submitted online via NEA-GO</a:t>
            </a:r>
          </a:p>
          <a:p>
            <a:pPr lvl="1">
              <a:buSzPct val="75000"/>
              <a:buFont typeface="Wingdings" pitchFamily="2" charset="2"/>
              <a:buChar char=""/>
            </a:pPr>
            <a:r>
              <a:rPr lang="en-US" dirty="0" smtClean="0">
                <a:solidFill>
                  <a:schemeClr val="bg1"/>
                </a:solidFill>
                <a:latin typeface="Gill Sans MT" pitchFamily="34" charset="0"/>
                <a:cs typeface="Arial" pitchFamily="34" charset="0"/>
              </a:rPr>
              <a:t>New format for submitting information about the project</a:t>
            </a:r>
          </a:p>
          <a:p>
            <a:pPr lvl="1">
              <a:buSzPct val="75000"/>
              <a:buFont typeface="Wingdings" pitchFamily="2" charset="2"/>
              <a:buChar char=""/>
            </a:pPr>
            <a:r>
              <a:rPr lang="en-US" dirty="0" smtClean="0">
                <a:solidFill>
                  <a:schemeClr val="bg1"/>
                </a:solidFill>
                <a:latin typeface="Gill Sans MT" pitchFamily="34" charset="0"/>
                <a:cs typeface="Arial" pitchFamily="34" charset="0"/>
              </a:rPr>
              <a:t>Letters of support are required for all applicants</a:t>
            </a:r>
          </a:p>
          <a:p>
            <a:pPr>
              <a:lnSpc>
                <a:spcPct val="150000"/>
              </a:lnSpc>
              <a:buSzPct val="75000"/>
              <a:buFont typeface="Wingdings" pitchFamily="2" charset="2"/>
              <a:buChar char=""/>
            </a:pPr>
            <a:r>
              <a:rPr lang="en-US" dirty="0" smtClean="0">
                <a:solidFill>
                  <a:schemeClr val="bg1"/>
                </a:solidFill>
                <a:latin typeface="Gill Sans MT" pitchFamily="34" charset="0"/>
                <a:cs typeface="Arial" pitchFamily="34" charset="0"/>
              </a:rPr>
              <a:t>Website redesign</a:t>
            </a:r>
          </a:p>
          <a:p>
            <a:endParaRPr lang="en-US" dirty="0" smtClean="0">
              <a:solidFill>
                <a:schemeClr val="bg1"/>
              </a:solidFill>
              <a:latin typeface="Gill Sans MT" pitchFamily="34" charset="0"/>
              <a:cs typeface="Arial" pitchFamily="34" charset="0"/>
            </a:endParaRPr>
          </a:p>
        </p:txBody>
      </p:sp>
    </p:spTree>
    <p:extLst>
      <p:ext uri="{BB962C8B-B14F-4D97-AF65-F5344CB8AC3E}">
        <p14:creationId xmlns:p14="http://schemas.microsoft.com/office/powerpoint/2010/main" xmlns="" val="66358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cap="small" dirty="0" smtClean="0">
                <a:solidFill>
                  <a:schemeClr val="accent4">
                    <a:lumMod val="75000"/>
                  </a:schemeClr>
                </a:solidFill>
                <a:latin typeface="Gill Sans MT" pitchFamily="34" charset="0"/>
                <a:cs typeface="Arial" pitchFamily="34" charset="0"/>
              </a:rPr>
              <a:t>Art Works I FY15 Processing Timeline</a:t>
            </a:r>
            <a:endParaRPr lang="en-US" sz="3600" cap="small" dirty="0">
              <a:solidFill>
                <a:schemeClr val="accent4">
                  <a:lumMod val="75000"/>
                </a:schemeClr>
              </a:solidFill>
              <a:latin typeface="Gill Sans MT"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0187567"/>
              </p:ext>
            </p:extLst>
          </p:nvPr>
        </p:nvGraphicFramePr>
        <p:xfrm>
          <a:off x="381000" y="1676403"/>
          <a:ext cx="8001000" cy="4638264"/>
        </p:xfrm>
        <a:graphic>
          <a:graphicData uri="http://schemas.openxmlformats.org/drawingml/2006/table">
            <a:tbl>
              <a:tblPr firstRow="1" bandRow="1">
                <a:tableStyleId>{775DCB02-9BB8-47FD-8907-85C794F793BA}</a:tableStyleId>
              </a:tblPr>
              <a:tblGrid>
                <a:gridCol w="4494260"/>
                <a:gridCol w="3506740"/>
              </a:tblGrid>
              <a:tr h="646468">
                <a:tc>
                  <a:txBody>
                    <a:bodyPr/>
                    <a:lstStyle/>
                    <a:p>
                      <a:r>
                        <a:rPr lang="en-US" dirty="0" smtClean="0">
                          <a:latin typeface="Gill Sans MT" pitchFamily="34" charset="0"/>
                        </a:rPr>
                        <a:t>Art Works I Benchmark</a:t>
                      </a:r>
                      <a:endParaRPr lang="en-US" dirty="0">
                        <a:latin typeface="Gill Sans MT" pitchFamily="34" charset="0"/>
                      </a:endParaRPr>
                    </a:p>
                  </a:txBody>
                  <a:tcPr anchor="ctr"/>
                </a:tc>
                <a:tc>
                  <a:txBody>
                    <a:bodyPr/>
                    <a:lstStyle/>
                    <a:p>
                      <a:r>
                        <a:rPr lang="en-US" dirty="0" smtClean="0">
                          <a:latin typeface="Gill Sans MT" pitchFamily="34" charset="0"/>
                        </a:rPr>
                        <a:t>Deadline</a:t>
                      </a:r>
                      <a:endParaRPr lang="en-US" dirty="0">
                        <a:latin typeface="Gill Sans MT" pitchFamily="34" charset="0"/>
                      </a:endParaRPr>
                    </a:p>
                  </a:txBody>
                  <a:tcPr anchor="ctr"/>
                </a:tc>
              </a:tr>
              <a:tr h="646468">
                <a:tc>
                  <a:txBody>
                    <a:bodyPr/>
                    <a:lstStyle/>
                    <a:p>
                      <a:r>
                        <a:rPr lang="en-US" dirty="0" smtClean="0">
                          <a:latin typeface="Gill Sans MT" pitchFamily="34" charset="0"/>
                        </a:rPr>
                        <a:t>Grants.gov</a:t>
                      </a:r>
                      <a:r>
                        <a:rPr lang="en-US" baseline="0" dirty="0" smtClean="0">
                          <a:latin typeface="Gill Sans MT" pitchFamily="34" charset="0"/>
                        </a:rPr>
                        <a:t> </a:t>
                      </a:r>
                      <a:r>
                        <a:rPr lang="en-US" dirty="0" smtClean="0">
                          <a:latin typeface="Gill Sans MT" pitchFamily="34" charset="0"/>
                        </a:rPr>
                        <a:t>Application Deadline</a:t>
                      </a:r>
                      <a:endParaRPr lang="en-US" dirty="0">
                        <a:latin typeface="Gill Sans MT" pitchFamily="34" charset="0"/>
                      </a:endParaRPr>
                    </a:p>
                  </a:txBody>
                  <a:tcPr anchor="ctr"/>
                </a:tc>
                <a:tc>
                  <a:txBody>
                    <a:bodyPr/>
                    <a:lstStyle/>
                    <a:p>
                      <a:r>
                        <a:rPr lang="en-US" dirty="0" smtClean="0">
                          <a:latin typeface="Gill Sans MT" pitchFamily="34" charset="0"/>
                        </a:rPr>
                        <a:t>February</a:t>
                      </a:r>
                      <a:r>
                        <a:rPr lang="en-US" baseline="0" dirty="0" smtClean="0">
                          <a:latin typeface="Gill Sans MT" pitchFamily="34" charset="0"/>
                        </a:rPr>
                        <a:t> 20, 2014</a:t>
                      </a:r>
                      <a:endParaRPr lang="en-US" dirty="0">
                        <a:latin typeface="Gill Sans MT" pitchFamily="34" charset="0"/>
                      </a:endParaRPr>
                    </a:p>
                  </a:txBody>
                  <a:tcPr anchor="ctr"/>
                </a:tc>
              </a:tr>
              <a:tr h="646468">
                <a:tc>
                  <a:txBody>
                    <a:bodyPr/>
                    <a:lstStyle/>
                    <a:p>
                      <a:r>
                        <a:rPr lang="en-US" dirty="0" smtClean="0">
                          <a:latin typeface="Gill Sans MT" pitchFamily="34" charset="0"/>
                        </a:rPr>
                        <a:t>NEA-GO</a:t>
                      </a:r>
                      <a:r>
                        <a:rPr lang="en-US" baseline="0" dirty="0" smtClean="0">
                          <a:latin typeface="Gill Sans MT" pitchFamily="34" charset="0"/>
                        </a:rPr>
                        <a:t> Upload</a:t>
                      </a:r>
                      <a:endParaRPr lang="en-US" dirty="0">
                        <a:latin typeface="Gill Sans MT" pitchFamily="34" charset="0"/>
                      </a:endParaRPr>
                    </a:p>
                  </a:txBody>
                  <a:tcPr anchor="ctr"/>
                </a:tc>
                <a:tc>
                  <a:txBody>
                    <a:bodyPr/>
                    <a:lstStyle/>
                    <a:p>
                      <a:r>
                        <a:rPr lang="en-US" dirty="0" smtClean="0">
                          <a:latin typeface="Gill Sans MT" pitchFamily="34" charset="0"/>
                        </a:rPr>
                        <a:t>March 6-20, 2014</a:t>
                      </a:r>
                      <a:endParaRPr lang="en-US" dirty="0">
                        <a:latin typeface="Gill Sans MT" pitchFamily="34" charset="0"/>
                      </a:endParaRPr>
                    </a:p>
                  </a:txBody>
                  <a:tcPr anchor="ctr"/>
                </a:tc>
              </a:tr>
              <a:tr h="646468">
                <a:tc>
                  <a:txBody>
                    <a:bodyPr/>
                    <a:lstStyle/>
                    <a:p>
                      <a:r>
                        <a:rPr lang="en-US" dirty="0" smtClean="0">
                          <a:latin typeface="Gill Sans MT" pitchFamily="34" charset="0"/>
                        </a:rPr>
                        <a:t>Panel</a:t>
                      </a:r>
                      <a:r>
                        <a:rPr lang="en-US" baseline="0" dirty="0" smtClean="0">
                          <a:latin typeface="Gill Sans MT" pitchFamily="34" charset="0"/>
                        </a:rPr>
                        <a:t> Review</a:t>
                      </a:r>
                      <a:endParaRPr lang="en-US" dirty="0">
                        <a:latin typeface="Gill Sans MT" pitchFamily="34" charset="0"/>
                      </a:endParaRPr>
                    </a:p>
                  </a:txBody>
                  <a:tcPr anchor="ctr"/>
                </a:tc>
                <a:tc>
                  <a:txBody>
                    <a:bodyPr/>
                    <a:lstStyle/>
                    <a:p>
                      <a:r>
                        <a:rPr lang="en-US" dirty="0" smtClean="0">
                          <a:latin typeface="Gill Sans MT" pitchFamily="34" charset="0"/>
                        </a:rPr>
                        <a:t>Summer 2014</a:t>
                      </a:r>
                      <a:endParaRPr lang="en-US" dirty="0">
                        <a:latin typeface="Gill Sans MT" pitchFamily="34" charset="0"/>
                      </a:endParaRPr>
                    </a:p>
                  </a:txBody>
                  <a:tcPr anchor="ctr"/>
                </a:tc>
              </a:tr>
              <a:tr h="759456">
                <a:tc>
                  <a:txBody>
                    <a:bodyPr/>
                    <a:lstStyle/>
                    <a:p>
                      <a:r>
                        <a:rPr lang="en-US" dirty="0" smtClean="0">
                          <a:latin typeface="Gill Sans MT" pitchFamily="34" charset="0"/>
                        </a:rPr>
                        <a:t>National Council on the Arts Review</a:t>
                      </a:r>
                      <a:endParaRPr lang="en-US" dirty="0">
                        <a:latin typeface="Gill Sans MT" pitchFamily="34" charset="0"/>
                      </a:endParaRPr>
                    </a:p>
                  </a:txBody>
                  <a:tcPr anchor="ctr"/>
                </a:tc>
                <a:tc>
                  <a:txBody>
                    <a:bodyPr/>
                    <a:lstStyle/>
                    <a:p>
                      <a:r>
                        <a:rPr lang="en-US" dirty="0" smtClean="0">
                          <a:latin typeface="Gill Sans MT" pitchFamily="34" charset="0"/>
                        </a:rPr>
                        <a:t>October 2014</a:t>
                      </a:r>
                      <a:endParaRPr lang="en-US" dirty="0">
                        <a:latin typeface="Gill Sans MT" pitchFamily="34" charset="0"/>
                      </a:endParaRPr>
                    </a:p>
                  </a:txBody>
                  <a:tcPr anchor="ctr"/>
                </a:tc>
              </a:tr>
              <a:tr h="646468">
                <a:tc>
                  <a:txBody>
                    <a:bodyPr/>
                    <a:lstStyle/>
                    <a:p>
                      <a:r>
                        <a:rPr lang="en-US" dirty="0" smtClean="0">
                          <a:latin typeface="Gill Sans MT" pitchFamily="34" charset="0"/>
                        </a:rPr>
                        <a:t>Notification</a:t>
                      </a:r>
                      <a:endParaRPr lang="en-US" dirty="0">
                        <a:latin typeface="Gill Sans MT" pitchFamily="34" charset="0"/>
                      </a:endParaRPr>
                    </a:p>
                  </a:txBody>
                  <a:tcPr anchor="ctr"/>
                </a:tc>
                <a:tc>
                  <a:txBody>
                    <a:bodyPr/>
                    <a:lstStyle/>
                    <a:p>
                      <a:r>
                        <a:rPr lang="en-US" dirty="0" smtClean="0">
                          <a:latin typeface="Gill Sans MT" pitchFamily="34" charset="0"/>
                        </a:rPr>
                        <a:t>November 2014</a:t>
                      </a:r>
                      <a:endParaRPr lang="en-US" dirty="0">
                        <a:latin typeface="Gill Sans MT" pitchFamily="34" charset="0"/>
                      </a:endParaRPr>
                    </a:p>
                  </a:txBody>
                  <a:tcPr anchor="ctr"/>
                </a:tc>
              </a:tr>
              <a:tr h="646468">
                <a:tc>
                  <a:txBody>
                    <a:bodyPr/>
                    <a:lstStyle/>
                    <a:p>
                      <a:r>
                        <a:rPr lang="en-US" dirty="0" smtClean="0">
                          <a:latin typeface="Gill Sans MT" pitchFamily="34" charset="0"/>
                        </a:rPr>
                        <a:t>Earliest Project Start Date</a:t>
                      </a:r>
                      <a:endParaRPr lang="en-US" dirty="0">
                        <a:latin typeface="Gill Sans MT" pitchFamily="34" charset="0"/>
                      </a:endParaRPr>
                    </a:p>
                  </a:txBody>
                  <a:tcPr anchor="ctr"/>
                </a:tc>
                <a:tc>
                  <a:txBody>
                    <a:bodyPr/>
                    <a:lstStyle/>
                    <a:p>
                      <a:r>
                        <a:rPr lang="en-US" dirty="0" smtClean="0">
                          <a:latin typeface="Gill Sans MT" pitchFamily="34" charset="0"/>
                        </a:rPr>
                        <a:t>January 1, 2015</a:t>
                      </a:r>
                      <a:endParaRPr lang="en-US" dirty="0">
                        <a:latin typeface="Gill Sans MT"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598741"/>
            <a:ext cx="9144000" cy="5259259"/>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noAutofit/>
          </a:bodyPr>
          <a:lstStyle/>
          <a:p>
            <a:r>
              <a:rPr lang="en-US" dirty="0" smtClean="0">
                <a:solidFill>
                  <a:schemeClr val="accent2">
                    <a:lumMod val="75000"/>
                  </a:schemeClr>
                </a:solidFill>
                <a:latin typeface="Gill Sans MT" pitchFamily="34" charset="0"/>
              </a:rPr>
              <a:t>Application Deadline: February 20, 2014</a:t>
            </a:r>
          </a:p>
          <a:p>
            <a:r>
              <a:rPr lang="en-US" dirty="0" smtClean="0">
                <a:solidFill>
                  <a:schemeClr val="accent2">
                    <a:lumMod val="75000"/>
                  </a:schemeClr>
                </a:solidFill>
                <a:latin typeface="Gill Sans MT" pitchFamily="34" charset="0"/>
              </a:rPr>
              <a:t>NEA-GO Upload Window: March 6-20, 2014</a:t>
            </a:r>
          </a:p>
          <a:p>
            <a:endParaRPr lang="en-US" dirty="0" smtClean="0">
              <a:solidFill>
                <a:schemeClr val="accent2">
                  <a:lumMod val="75000"/>
                </a:schemeClr>
              </a:solidFill>
              <a:latin typeface="Gill Sans MT" pitchFamily="34" charset="0"/>
            </a:endParaRPr>
          </a:p>
          <a:p>
            <a:r>
              <a:rPr lang="en-US" dirty="0" smtClean="0">
                <a:solidFill>
                  <a:schemeClr val="accent2">
                    <a:lumMod val="75000"/>
                  </a:schemeClr>
                </a:solidFill>
                <a:latin typeface="Gill Sans MT" pitchFamily="34" charset="0"/>
              </a:rPr>
              <a:t>Earliest </a:t>
            </a:r>
            <a:r>
              <a:rPr lang="en-US" dirty="0">
                <a:solidFill>
                  <a:schemeClr val="accent2">
                    <a:lumMod val="75000"/>
                  </a:schemeClr>
                </a:solidFill>
                <a:latin typeface="Gill Sans MT" pitchFamily="34" charset="0"/>
              </a:rPr>
              <a:t>start date for </a:t>
            </a:r>
            <a:r>
              <a:rPr lang="en-US" dirty="0" smtClean="0">
                <a:solidFill>
                  <a:schemeClr val="accent2">
                    <a:lumMod val="75000"/>
                  </a:schemeClr>
                </a:solidFill>
                <a:latin typeface="Gill Sans MT" pitchFamily="34" charset="0"/>
              </a:rPr>
              <a:t>period </a:t>
            </a:r>
            <a:r>
              <a:rPr lang="en-US" dirty="0">
                <a:solidFill>
                  <a:schemeClr val="accent2">
                    <a:lumMod val="75000"/>
                  </a:schemeClr>
                </a:solidFill>
                <a:latin typeface="Gill Sans MT" pitchFamily="34" charset="0"/>
              </a:rPr>
              <a:t>of support: January 1, </a:t>
            </a:r>
            <a:r>
              <a:rPr lang="en-US" dirty="0" smtClean="0">
                <a:solidFill>
                  <a:schemeClr val="accent2">
                    <a:lumMod val="75000"/>
                  </a:schemeClr>
                </a:solidFill>
                <a:latin typeface="Gill Sans MT" pitchFamily="34" charset="0"/>
              </a:rPr>
              <a:t>2015</a:t>
            </a:r>
            <a:endParaRPr lang="en-US" sz="2000" dirty="0">
              <a:solidFill>
                <a:schemeClr val="accent2">
                  <a:lumMod val="75000"/>
                </a:schemeClr>
              </a:solidFill>
              <a:latin typeface="Gill Sans MT" pitchFamily="34" charset="0"/>
            </a:endParaRPr>
          </a:p>
          <a:p>
            <a:pPr>
              <a:spcBef>
                <a:spcPts val="1200"/>
              </a:spcBef>
            </a:pPr>
            <a:r>
              <a:rPr lang="en-US" sz="2000" b="1" u="sng" cap="small" dirty="0" smtClean="0">
                <a:solidFill>
                  <a:schemeClr val="accent2">
                    <a:lumMod val="75000"/>
                  </a:schemeClr>
                </a:solidFill>
                <a:latin typeface="Gill Sans MT" pitchFamily="34" charset="0"/>
              </a:rPr>
              <a:t>Creation</a:t>
            </a:r>
            <a:endParaRPr lang="en-US" sz="2000" u="sng" dirty="0" smtClean="0">
              <a:solidFill>
                <a:schemeClr val="accent2">
                  <a:lumMod val="75000"/>
                </a:schemeClr>
              </a:solidFill>
              <a:latin typeface="Gill Sans MT" pitchFamily="34" charset="0"/>
            </a:endParaRPr>
          </a:p>
          <a:p>
            <a:pPr lvl="0">
              <a:buSzPct val="75000"/>
              <a:buFont typeface="Wingdings" pitchFamily="2" charset="2"/>
              <a:buChar char="w"/>
            </a:pPr>
            <a:r>
              <a:rPr lang="en-US" dirty="0" smtClean="0"/>
              <a:t>Stipends and living accommodations for professional artists where the primary purpose is to create new art. </a:t>
            </a:r>
          </a:p>
          <a:p>
            <a:pPr lvl="0">
              <a:buSzPct val="75000"/>
              <a:buFont typeface="Wingdings" pitchFamily="2" charset="2"/>
              <a:buChar char="w"/>
            </a:pPr>
            <a:r>
              <a:rPr lang="en-US" dirty="0" smtClean="0"/>
              <a:t>The expansion of the pool of artists that encourages the participation of artists from a wide variety of aesthetic viewpoints, ethnic backgrounds, or geographic areas where the primary purpose is to create new art. </a:t>
            </a:r>
          </a:p>
          <a:p>
            <a:pPr lvl="0">
              <a:buSzPct val="75000"/>
              <a:buFont typeface="Wingdings" pitchFamily="2" charset="2"/>
              <a:buChar char="w"/>
            </a:pPr>
            <a:r>
              <a:rPr lang="en-US" dirty="0" smtClean="0"/>
              <a:t>Access to facilities or technology to meet the needs of interdisciplinary or new genre artists where the primary purpose is to create new art. </a:t>
            </a:r>
          </a:p>
          <a:p>
            <a:pPr lvl="0">
              <a:buSzPct val="75000"/>
              <a:buFont typeface="Wingdings" pitchFamily="2" charset="2"/>
              <a:buChar char="w"/>
            </a:pPr>
            <a:r>
              <a:rPr lang="en-US" dirty="0" smtClean="0"/>
              <a:t>Innovative approaches to serving as an incubator for the creation of art. Innovative collaborations between artists and those from sectors outside of the arts (e.g., science) to create new art.  </a:t>
            </a:r>
          </a:p>
        </p:txBody>
      </p:sp>
      <p:sp>
        <p:nvSpPr>
          <p:cNvPr id="3" name="Rectangle 2"/>
          <p:cNvSpPr/>
          <p:nvPr/>
        </p:nvSpPr>
        <p:spPr>
          <a:xfrm>
            <a:off x="-1" y="0"/>
            <a:ext cx="9144001" cy="1600200"/>
          </a:xfrm>
          <a:prstGeom prst="rect">
            <a:avLst/>
          </a:prstGeom>
          <a:solidFill>
            <a:schemeClr val="accent2">
              <a:lumMod val="75000"/>
            </a:schemeClr>
          </a:solidFill>
        </p:spPr>
        <p:txBody>
          <a:bodyPr wrap="square" anchor="ctr" anchorCtr="0">
            <a:noAutofit/>
          </a:bodyPr>
          <a:lstStyle/>
          <a:p>
            <a:pPr algn="ctr"/>
            <a:r>
              <a:rPr lang="en-US" sz="4800" cap="small" spc="250" dirty="0" smtClean="0">
                <a:ln w="13500">
                  <a:solidFill>
                    <a:srgbClr val="A5B592">
                      <a:shade val="2500"/>
                      <a:alpha val="6500"/>
                    </a:srgbClr>
                  </a:solidFill>
                  <a:prstDash val="solid"/>
                </a:ln>
                <a:solidFill>
                  <a:schemeClr val="bg1"/>
                </a:solidFill>
                <a:latin typeface="Gill Sans MT"/>
              </a:rPr>
              <a:t>Art Works 1 Deadline</a:t>
            </a:r>
            <a:endParaRPr lang="en-US" sz="1050" dirty="0">
              <a:solidFill>
                <a:schemeClr val="bg1"/>
              </a:solidFill>
              <a:latin typeface="Gill Sans MT"/>
            </a:endParaRPr>
          </a:p>
        </p:txBody>
      </p:sp>
    </p:spTree>
    <p:extLst>
      <p:ext uri="{BB962C8B-B14F-4D97-AF65-F5344CB8AC3E}">
        <p14:creationId xmlns:p14="http://schemas.microsoft.com/office/powerpoint/2010/main" xmlns="" val="1547572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05507"/>
            <a:ext cx="7772400" cy="5293757"/>
          </a:xfrm>
          <a:prstGeom prst="rect">
            <a:avLst/>
          </a:prstGeom>
        </p:spPr>
        <p:txBody>
          <a:bodyPr wrap="square">
            <a:spAutoFit/>
          </a:bodyPr>
          <a:lstStyle/>
          <a:p>
            <a:pPr>
              <a:spcBef>
                <a:spcPts val="1200"/>
              </a:spcBef>
            </a:pPr>
            <a:r>
              <a:rPr lang="en-US" sz="2000" b="1" u="sng" cap="small" dirty="0" smtClean="0">
                <a:solidFill>
                  <a:schemeClr val="accent2">
                    <a:lumMod val="75000"/>
                  </a:schemeClr>
                </a:solidFill>
                <a:latin typeface="Gill Sans MT" pitchFamily="34" charset="0"/>
              </a:rPr>
              <a:t>Engagement</a:t>
            </a:r>
            <a:endParaRPr lang="en-US" sz="2000" u="sng" dirty="0" smtClean="0">
              <a:solidFill>
                <a:schemeClr val="accent2">
                  <a:lumMod val="75000"/>
                </a:schemeClr>
              </a:solidFill>
              <a:latin typeface="Gill Sans MT" pitchFamily="34" charset="0"/>
            </a:endParaRPr>
          </a:p>
          <a:p>
            <a:pPr lvl="0">
              <a:buSzPct val="75000"/>
              <a:buFont typeface="Wingdings" pitchFamily="2" charset="2"/>
              <a:buChar char="w"/>
            </a:pPr>
            <a:r>
              <a:rPr lang="en-US" dirty="0" smtClean="0"/>
              <a:t>Innovative uses of technology, media, or new models and activities with the surrounding community that provide the public with direct experiences with practicing artists and increase the visibility of the work of artists and the organization. </a:t>
            </a:r>
          </a:p>
          <a:p>
            <a:pPr lvl="0">
              <a:buSzPct val="75000"/>
              <a:buFont typeface="Wingdings" pitchFamily="2" charset="2"/>
              <a:buChar char="w"/>
            </a:pPr>
            <a:r>
              <a:rPr lang="en-US" dirty="0" smtClean="0"/>
              <a:t>Innovative approaches to collaboration with outside organizations and disciplines where the primary purpose is public engagement with art. </a:t>
            </a:r>
            <a:endParaRPr lang="en-US" dirty="0" smtClean="0">
              <a:solidFill>
                <a:schemeClr val="accent2">
                  <a:lumMod val="75000"/>
                </a:schemeClr>
              </a:solidFill>
              <a:latin typeface="Gill Sans MT" pitchFamily="34" charset="0"/>
            </a:endParaRPr>
          </a:p>
          <a:p>
            <a:pPr>
              <a:spcBef>
                <a:spcPts val="1200"/>
              </a:spcBef>
            </a:pPr>
            <a:r>
              <a:rPr lang="en-US" sz="2000" b="1" u="sng" cap="small" dirty="0" smtClean="0">
                <a:solidFill>
                  <a:schemeClr val="accent2">
                    <a:lumMod val="75000"/>
                  </a:schemeClr>
                </a:solidFill>
                <a:latin typeface="Gill Sans MT" pitchFamily="34" charset="0"/>
              </a:rPr>
              <a:t>Learning</a:t>
            </a:r>
            <a:endParaRPr lang="en-US" sz="2000" u="sng" dirty="0" smtClean="0">
              <a:solidFill>
                <a:schemeClr val="accent2">
                  <a:lumMod val="75000"/>
                </a:schemeClr>
              </a:solidFill>
              <a:latin typeface="Gill Sans MT" pitchFamily="34" charset="0"/>
            </a:endParaRPr>
          </a:p>
          <a:p>
            <a:pPr lvl="0">
              <a:buSzPct val="75000"/>
              <a:buFont typeface="Wingdings" pitchFamily="2" charset="2"/>
              <a:buChar char="w"/>
            </a:pPr>
            <a:r>
              <a:rPr lang="en-US" dirty="0" smtClean="0"/>
              <a:t>Activities with the surrounding community that provide educational and related activities for youth, adults, intergenerational groups, and schools. </a:t>
            </a:r>
          </a:p>
          <a:p>
            <a:pPr lvl="0">
              <a:buSzPct val="75000"/>
              <a:buFont typeface="Wingdings" pitchFamily="2" charset="2"/>
              <a:buChar char="w"/>
            </a:pPr>
            <a:r>
              <a:rPr lang="en-US" dirty="0" smtClean="0"/>
              <a:t>Residency exchange programs with artists and artist communities in other countries where the primary purpose is the acquisition of knowledge or skills in the arts. </a:t>
            </a:r>
            <a:endParaRPr lang="en-US" dirty="0" smtClean="0">
              <a:solidFill>
                <a:schemeClr val="accent2">
                  <a:lumMod val="75000"/>
                </a:schemeClr>
              </a:solidFill>
              <a:latin typeface="Gill Sans MT" pitchFamily="34" charset="0"/>
            </a:endParaRPr>
          </a:p>
          <a:p>
            <a:pPr lvl="0">
              <a:buSzPct val="75000"/>
              <a:buFont typeface="Wingdings" pitchFamily="2" charset="2"/>
              <a:buChar char="w"/>
            </a:pPr>
            <a:endParaRPr lang="en-US" dirty="0" smtClean="0">
              <a:solidFill>
                <a:schemeClr val="accent2">
                  <a:lumMod val="75000"/>
                </a:schemeClr>
              </a:solidFill>
              <a:latin typeface="Gill Sans MT" pitchFamily="34" charset="0"/>
            </a:endParaRPr>
          </a:p>
          <a:p>
            <a:pPr lvl="0">
              <a:buSzPct val="75000"/>
              <a:buFont typeface="Wingdings" pitchFamily="2" charset="2"/>
              <a:buChar char="w"/>
            </a:pPr>
            <a:endParaRPr lang="en-US" dirty="0" smtClean="0">
              <a:solidFill>
                <a:schemeClr val="accent2">
                  <a:lumMod val="75000"/>
                </a:schemeClr>
              </a:solidFill>
              <a:latin typeface="Gill Sans MT" pitchFamily="34" charset="0"/>
            </a:endParaRPr>
          </a:p>
          <a:p>
            <a:pPr lvl="0">
              <a:buSzPct val="75000"/>
              <a:buFont typeface="Wingdings" pitchFamily="2" charset="2"/>
              <a:buChar char="w"/>
            </a:pPr>
            <a:endParaRPr lang="en-US" dirty="0" smtClean="0">
              <a:solidFill>
                <a:schemeClr val="accent2">
                  <a:lumMod val="75000"/>
                </a:schemeClr>
              </a:solidFill>
              <a:latin typeface="Gill Sans MT" pitchFamily="34" charset="0"/>
            </a:endParaRPr>
          </a:p>
          <a:p>
            <a:pPr lvl="0">
              <a:buSzPct val="75000"/>
              <a:buFont typeface="Wingdings" pitchFamily="2" charset="2"/>
              <a:buChar char="w"/>
            </a:pPr>
            <a:endParaRPr lang="en-US" dirty="0" smtClean="0">
              <a:solidFill>
                <a:schemeClr val="accent2">
                  <a:lumMod val="75000"/>
                </a:schemeClr>
              </a:solidFill>
              <a:latin typeface="Gill Sans MT" pitchFamily="34" charset="0"/>
            </a:endParaRPr>
          </a:p>
          <a:p>
            <a:pPr lvl="0">
              <a:buSzPct val="75000"/>
              <a:buFont typeface="Wingdings" pitchFamily="2" charset="2"/>
              <a:buChar char="w"/>
            </a:pPr>
            <a:endParaRPr lang="en-US" dirty="0" smtClean="0">
              <a:solidFill>
                <a:schemeClr val="accent2">
                  <a:lumMod val="75000"/>
                </a:schemeClr>
              </a:solidFill>
              <a:latin typeface="Gill Sans MT" pitchFamily="34" charset="0"/>
            </a:endParaRPr>
          </a:p>
        </p:txBody>
      </p:sp>
      <p:sp>
        <p:nvSpPr>
          <p:cNvPr id="3" name="Rectangle 2"/>
          <p:cNvSpPr/>
          <p:nvPr/>
        </p:nvSpPr>
        <p:spPr>
          <a:xfrm>
            <a:off x="-1" y="0"/>
            <a:ext cx="9144001" cy="1600200"/>
          </a:xfrm>
          <a:prstGeom prst="rect">
            <a:avLst/>
          </a:prstGeom>
          <a:solidFill>
            <a:schemeClr val="accent2">
              <a:lumMod val="75000"/>
            </a:schemeClr>
          </a:solidFill>
        </p:spPr>
        <p:txBody>
          <a:bodyPr wrap="square" anchor="ctr" anchorCtr="0">
            <a:noAutofit/>
          </a:bodyPr>
          <a:lstStyle/>
          <a:p>
            <a:pPr algn="ctr"/>
            <a:r>
              <a:rPr lang="en-US" sz="4800" cap="small" spc="250" dirty="0" smtClean="0">
                <a:ln w="13500">
                  <a:solidFill>
                    <a:srgbClr val="A5B592">
                      <a:shade val="2500"/>
                      <a:alpha val="6500"/>
                    </a:srgbClr>
                  </a:solidFill>
                  <a:prstDash val="solid"/>
                </a:ln>
                <a:solidFill>
                  <a:schemeClr val="bg1"/>
                </a:solidFill>
                <a:latin typeface="Gill Sans MT"/>
              </a:rPr>
              <a:t>Art Works 1 Deadline</a:t>
            </a:r>
            <a:endParaRPr lang="en-US" sz="1050" dirty="0">
              <a:solidFill>
                <a:schemeClr val="bg1"/>
              </a:solidFill>
              <a:latin typeface="Gill Sans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720840"/>
            <a:ext cx="7010400" cy="3970318"/>
          </a:xfrm>
          <a:prstGeom prst="rect">
            <a:avLst/>
          </a:prstGeom>
        </p:spPr>
        <p:txBody>
          <a:bodyPr wrap="square">
            <a:spAutoFit/>
          </a:bodyPr>
          <a:lstStyle/>
          <a:p>
            <a:pPr>
              <a:spcBef>
                <a:spcPts val="1200"/>
              </a:spcBef>
            </a:pPr>
            <a:r>
              <a:rPr lang="en-US" b="1" u="sng" cap="small" dirty="0" smtClean="0">
                <a:solidFill>
                  <a:schemeClr val="accent2">
                    <a:lumMod val="75000"/>
                  </a:schemeClr>
                </a:solidFill>
                <a:latin typeface="Gill Sans MT" pitchFamily="34" charset="0"/>
              </a:rPr>
              <a:t>Livability</a:t>
            </a:r>
          </a:p>
          <a:p>
            <a:r>
              <a:rPr lang="en-US" dirty="0" smtClean="0"/>
              <a:t>The development of artist live/work spaces. </a:t>
            </a:r>
          </a:p>
          <a:p>
            <a:endParaRPr lang="en-US" dirty="0" smtClean="0"/>
          </a:p>
          <a:p>
            <a:r>
              <a:rPr lang="en-US" dirty="0" smtClean="0"/>
              <a:t>The enhancement of public spaces through commissioning and/or installation of works created by members of artist communities. </a:t>
            </a:r>
          </a:p>
          <a:p>
            <a:endParaRPr lang="en-US" dirty="0" smtClean="0"/>
          </a:p>
          <a:p>
            <a:r>
              <a:rPr lang="en-US" dirty="0" smtClean="0"/>
              <a:t>The engagement of artist communities in plans and processes to improve community livability.</a:t>
            </a:r>
          </a:p>
          <a:p>
            <a:r>
              <a:rPr lang="en-US" dirty="0" smtClean="0"/>
              <a:t> </a:t>
            </a:r>
          </a:p>
          <a:p>
            <a:r>
              <a:rPr lang="en-US" dirty="0" smtClean="0"/>
              <a:t>Community-based partnerships that integrate artist communities with livability efforts.</a:t>
            </a:r>
          </a:p>
          <a:p>
            <a:r>
              <a:rPr lang="en-US" dirty="0" smtClean="0"/>
              <a:t> </a:t>
            </a:r>
          </a:p>
          <a:p>
            <a:r>
              <a:rPr lang="en-US" dirty="0" smtClean="0"/>
              <a:t>(Applicants are strongly encouraged to contact staff if they are considering Livability as a primary outcome.) </a:t>
            </a:r>
          </a:p>
        </p:txBody>
      </p:sp>
      <p:sp>
        <p:nvSpPr>
          <p:cNvPr id="4" name="Rectangle 3"/>
          <p:cNvSpPr/>
          <p:nvPr/>
        </p:nvSpPr>
        <p:spPr>
          <a:xfrm>
            <a:off x="-1" y="0"/>
            <a:ext cx="9144001" cy="1600200"/>
          </a:xfrm>
          <a:prstGeom prst="rect">
            <a:avLst/>
          </a:prstGeom>
          <a:solidFill>
            <a:schemeClr val="accent2">
              <a:lumMod val="75000"/>
            </a:schemeClr>
          </a:solidFill>
        </p:spPr>
        <p:txBody>
          <a:bodyPr wrap="square" anchor="ctr" anchorCtr="0">
            <a:noAutofit/>
          </a:bodyPr>
          <a:lstStyle/>
          <a:p>
            <a:pPr algn="ctr"/>
            <a:r>
              <a:rPr lang="en-US" sz="4800" cap="small" spc="250" dirty="0" smtClean="0">
                <a:ln w="13500">
                  <a:solidFill>
                    <a:srgbClr val="A5B592">
                      <a:shade val="2500"/>
                      <a:alpha val="6500"/>
                    </a:srgbClr>
                  </a:solidFill>
                  <a:prstDash val="solid"/>
                </a:ln>
                <a:solidFill>
                  <a:schemeClr val="bg1"/>
                </a:solidFill>
                <a:latin typeface="Gill Sans MT"/>
              </a:rPr>
              <a:t>Art Works 1 Deadline</a:t>
            </a:r>
            <a:endParaRPr lang="en-US" sz="1050" dirty="0">
              <a:solidFill>
                <a:schemeClr val="bg1"/>
              </a:solidFill>
              <a:latin typeface="Gill Sans MT"/>
            </a:endParaRPr>
          </a:p>
        </p:txBody>
      </p:sp>
    </p:spTree>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4744</TotalTime>
  <Words>1971</Words>
  <Application>Microsoft Office PowerPoint</Application>
  <PresentationFormat>On-screen Show (4:3)</PresentationFormat>
  <Paragraphs>239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Agency-wide Changes</vt:lpstr>
      <vt:lpstr>Art Works I FY15 Processing Timeline</vt:lpstr>
      <vt:lpstr>Slide 7</vt:lpstr>
      <vt:lpstr>Slide 8</vt:lpstr>
      <vt:lpstr>Slide 9</vt:lpstr>
      <vt:lpstr> About Grants.gov </vt:lpstr>
      <vt:lpstr>How to Apply</vt:lpstr>
      <vt:lpstr>How to Apply</vt:lpstr>
      <vt:lpstr>Grant Application Form (GAF)</vt:lpstr>
      <vt:lpstr>Items to upload</vt:lpstr>
      <vt:lpstr>NEA GrantsOnline™ System (NEA-GO)</vt:lpstr>
      <vt:lpstr>NEA GrantsOnline™ System (NEA-GO)</vt:lpstr>
      <vt:lpstr>Website Redesign: How to Apply</vt:lpstr>
      <vt:lpstr>Website Redesign: How to Apply</vt:lpstr>
      <vt:lpstr>Website Redesign: How to Apply</vt:lpstr>
      <vt:lpstr>How to Apply</vt:lpstr>
      <vt:lpstr>How to Apply</vt:lpstr>
      <vt:lpstr>How to Apply</vt:lpstr>
      <vt:lpstr>How to Apply</vt:lpstr>
      <vt:lpstr>How to Apply</vt:lpstr>
      <vt:lpstr>Slide 25</vt:lpstr>
      <vt:lpstr>Slide 26</vt:lpstr>
      <vt:lpstr>Slide 27</vt:lpstr>
      <vt:lpstr>Slide 28</vt:lpstr>
      <vt:lpstr>Slide 29</vt:lpstr>
      <vt:lpstr>Slide 30</vt:lpstr>
      <vt:lpstr>Reminder: New This Year</vt:lpstr>
      <vt:lpstr>Slide 32</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 Allee</dc:creator>
  <cp:lastModifiedBy>Michael Orlove</cp:lastModifiedBy>
  <cp:revision>346</cp:revision>
  <dcterms:created xsi:type="dcterms:W3CDTF">2014-01-02T17:54:22Z</dcterms:created>
  <dcterms:modified xsi:type="dcterms:W3CDTF">2014-01-24T22:01:37Z</dcterms:modified>
</cp:coreProperties>
</file>